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fntdata" ContentType="application/x-fontdata"/>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9144000" cy="5143500"/>
  <p:notesSz cx="5143500" cy="9144000"/>
  <p:embeddedFontLst>
    <p:embeddedFont>
      <p:font typeface="Manrope"/>
      <p:regular r:id="rId26"/>
      <p:bold r:id="rId2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26" Type="http://schemas.openxmlformats.org/officeDocument/2006/relationships/font" Target="fonts/Manrope-regular.fntdata"/><Relationship Id="rId27" Type="http://schemas.openxmlformats.org/officeDocument/2006/relationships/font" Target="fonts/Manrope-bold.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00d61c98-2b2a-4027-9860-2eb1b6c4446a&amp;utm_term=PDF-PPTX-lastslide"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00d61c98-2b2a-4027-9860-2eb1b6c4446a&amp;utm_term=PDF-PPTX-lastslide" TargetMode="External"/><Relationship Id="rId1" Type="http://schemas.openxmlformats.org/officeDocument/2006/relationships/image" Target="../media/image-10-1.png"/><Relationship Id="rId2" Type="http://schemas.openxmlformats.org/officeDocument/2006/relationships/image" Target="../media/image-10-2.sv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00d61c98-2b2a-4027-9860-2eb1b6c4446a&amp;utm_term=PDF-PPTX-lastslide"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svg"/><Relationship Id="rId6" Type="http://schemas.openxmlformats.org/officeDocument/2006/relationships/slideLayout" Target="../slideLayouts/slideLayout1.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00d61c98-2b2a-4027-9860-2eb1b6c4446a&amp;utm_term=PDF-PPTX-lastslide" TargetMode="External"/><Relationship Id="rId1" Type="http://schemas.openxmlformats.org/officeDocument/2006/relationships/image" Target="../media/image-12-1.png"/><Relationship Id="rId2" Type="http://schemas.openxmlformats.org/officeDocument/2006/relationships/image" Target="../media/image-12-2.sv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00d61c98-2b2a-4027-9860-2eb1b6c4446a&amp;utm_term=PDF-PPTX-lastslide"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svg"/><Relationship Id="rId6" Type="http://schemas.openxmlformats.org/officeDocument/2006/relationships/slideLayout" Target="../slideLayouts/slideLayout1.xml"/><Relationship Id="rId7"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00d61c98-2b2a-4027-9860-2eb1b6c4446a&amp;utm_term=PDF-PPTX-lastslide"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svg"/><Relationship Id="rId6" Type="http://schemas.openxmlformats.org/officeDocument/2006/relationships/slideLayout" Target="../slideLayouts/slideLayout1.xml"/><Relationship Id="rId7"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00d61c98-2b2a-4027-9860-2eb1b6c4446a&amp;utm_term=PDF-PPTX-lastslide" TargetMode="External"/><Relationship Id="rId1" Type="http://schemas.openxmlformats.org/officeDocument/2006/relationships/image" Target="../media/image-15-1.png"/><Relationship Id="rId2" Type="http://schemas.openxmlformats.org/officeDocument/2006/relationships/image" Target="../media/image-15-2.sv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00d61c98-2b2a-4027-9860-2eb1b6c4446a&amp;utm_term=PDF-PPTX-lastslide" TargetMode="External"/><Relationship Id="rId1" Type="http://schemas.openxmlformats.org/officeDocument/2006/relationships/image" Target="../media/image-16-1.png"/><Relationship Id="rId2" Type="http://schemas.openxmlformats.org/officeDocument/2006/relationships/image" Target="../media/image-16-2.sv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00d61c98-2b2a-4027-9860-2eb1b6c4446a&amp;utm_term=PDF-PPTX-lastslide" TargetMode="External"/><Relationship Id="rId1" Type="http://schemas.openxmlformats.org/officeDocument/2006/relationships/image" Target="../media/image-17-1.png"/><Relationship Id="rId2" Type="http://schemas.openxmlformats.org/officeDocument/2006/relationships/image" Target="../media/image-17-2.sv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00d61c98-2b2a-4027-9860-2eb1b6c4446a&amp;utm_term=PDF-PPTX-lastslide" TargetMode="External"/><Relationship Id="rId1" Type="http://schemas.openxmlformats.org/officeDocument/2006/relationships/image" Target="../media/image-18-1.png"/><Relationship Id="rId2" Type="http://schemas.openxmlformats.org/officeDocument/2006/relationships/image" Target="../media/image-18-2.sv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last_slide&amp;utm_content=" TargetMode="External"/><Relationship Id="rId1" Type="http://schemas.openxmlformats.org/officeDocument/2006/relationships/image" Target="../media/image-19-1.png"/><Relationship Id="rId2" Type="http://schemas.openxmlformats.org/officeDocument/2006/relationships/image" Target="../media/image-19-2.png"/><Relationship Id="rId4" Type="http://schemas.openxmlformats.org/officeDocument/2006/relationships/slideLayout" Target="../slideLayouts/slideLayout1.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00d61c98-2b2a-4027-9860-2eb1b6c4446a&amp;utm_term=PDF-PPTX-lastslide" TargetMode="External"/><Relationship Id="rId1" Type="http://schemas.openxmlformats.org/officeDocument/2006/relationships/image" Target="../media/image-2-1.png"/><Relationship Id="rId2" Type="http://schemas.openxmlformats.org/officeDocument/2006/relationships/image" Target="../media/image-2-2.sv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00d61c98-2b2a-4027-9860-2eb1b6c4446a&amp;utm_term=PDF-PPTX-lastslide" TargetMode="External"/><Relationship Id="rId1" Type="http://schemas.openxmlformats.org/officeDocument/2006/relationships/image" Target="../media/image-3-1.png"/><Relationship Id="rId2" Type="http://schemas.openxmlformats.org/officeDocument/2006/relationships/image" Target="../media/image-3-2.sv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00d61c98-2b2a-4027-9860-2eb1b6c4446a&amp;utm_term=PDF-PPTX-lastslide" TargetMode="External"/><Relationship Id="rId1" Type="http://schemas.openxmlformats.org/officeDocument/2006/relationships/image" Target="../media/image-4-1.png"/><Relationship Id="rId2" Type="http://schemas.openxmlformats.org/officeDocument/2006/relationships/image" Target="../media/image-4-2.sv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00d61c98-2b2a-4027-9860-2eb1b6c4446a&amp;utm_term=PDF-PPTX-lastslide" TargetMode="External"/><Relationship Id="rId1" Type="http://schemas.openxmlformats.org/officeDocument/2006/relationships/image" Target="../media/image-5-1.png"/><Relationship Id="rId2" Type="http://schemas.openxmlformats.org/officeDocument/2006/relationships/image" Target="../media/image-5-2.sv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00d61c98-2b2a-4027-9860-2eb1b6c4446a&amp;utm_term=PDF-PPTX-lastslide"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sv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pitch.com?utm_medium=product-presentation&amp;utm_source=powerpoint-export&amp;utm_campaign=bottom_bar_cta&amp;utm_content=00d61c98-2b2a-4027-9860-2eb1b6c4446a&amp;utm_term=PDF-PPTX-lastslide"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sv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00d61c98-2b2a-4027-9860-2eb1b6c4446a&amp;utm_term=PDF-PPTX-lastslide" TargetMode="External"/><Relationship Id="rId1" Type="http://schemas.openxmlformats.org/officeDocument/2006/relationships/image" Target="../media/image-8-1.png"/><Relationship Id="rId2" Type="http://schemas.openxmlformats.org/officeDocument/2006/relationships/image" Target="../media/image-8-2.sv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hyperlink" Target="https://pitch.com?utm_medium=product-presentation&amp;utm_source=powerpoint-export&amp;utm_campaign=bottom_bar_cta&amp;utm_content=00d61c98-2b2a-4027-9860-2eb1b6c4446a&amp;utm_term=PDF-PPTX-lastslide"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svg"/><Relationship Id="rId9" Type="http://schemas.openxmlformats.org/officeDocument/2006/relationships/slideLayout" Target="../slideLayouts/slideLayout1.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6250" y="1545013"/>
            <a:ext cx="4572000" cy="2057400"/>
          </a:xfrm>
          <a:prstGeom prst="rect">
            <a:avLst/>
          </a:prstGeom>
          <a:noFill/>
          <a:ln/>
        </p:spPr>
        <p:txBody>
          <a:bodyPr wrap="square" lIns="0" tIns="0" rIns="0" bIns="0" rtlCol="0" anchor="ctr"/>
          <a:lstStyle/>
          <a:p>
            <a:pPr algn="l">
              <a:lnSpc>
                <a:spcPts val="5400"/>
              </a:lnSpc>
            </a:pPr>
            <a:r>
              <a:rPr lang="en-US" sz="4500" b="0" spc="-60" kern="0" dirty="0">
                <a:solidFill>
                  <a:srgbClr val="FFFFFF"/>
                </a:solidFill>
                <a:latin typeface="Manrope" pitchFamily="34" charset="0"/>
                <a:ea typeface="Manrope" pitchFamily="34" charset="-122"/>
                <a:cs typeface="Manrope" pitchFamily="34" charset="-120"/>
              </a:rPr>
              <a:t>Diamonds  Price Analysis  and Prediction</a:t>
            </a:r>
            <a:endParaRPr lang="en-US" sz="6000" dirty="0"/>
          </a:p>
        </p:txBody>
      </p:sp>
      <p:sp>
        <p:nvSpPr>
          <p:cNvPr id="4" name="Text 1"/>
          <p:cNvSpPr/>
          <p:nvPr/>
        </p:nvSpPr>
        <p:spPr>
          <a:xfrm>
            <a:off x="476250" y="476250"/>
            <a:ext cx="4572000" cy="166687"/>
          </a:xfrm>
          <a:prstGeom prst="rect">
            <a:avLst/>
          </a:prstGeom>
          <a:noFill/>
          <a:ln/>
        </p:spPr>
        <p:txBody>
          <a:bodyPr wrap="square" lIns="0" tIns="0" rIns="0" bIns="0" rtlCol="0" anchor="t"/>
          <a:lstStyle/>
          <a:p>
            <a:pPr algn="l">
              <a:lnSpc>
                <a:spcPts val="1313"/>
              </a:lnSpc>
            </a:pPr>
            <a:r>
              <a:rPr lang="en-US" sz="1100" b="0" spc="12" kern="0" dirty="0">
                <a:solidFill>
                  <a:srgbClr val="FFFFFF"/>
                </a:solidFill>
                <a:latin typeface="Manrope" pitchFamily="34" charset="0"/>
                <a:ea typeface="Manrope" pitchFamily="34" charset="-122"/>
                <a:cs typeface="Manrope" pitchFamily="34" charset="-120"/>
              </a:rPr>
              <a:t>TTL Lab Presentation</a:t>
            </a:r>
            <a:endParaRPr lang="en-US" sz="1050" dirty="0"/>
          </a:p>
        </p:txBody>
      </p:sp>
      <p:sp>
        <p:nvSpPr>
          <p:cNvPr id="5" name="Text 2"/>
          <p:cNvSpPr/>
          <p:nvPr/>
        </p:nvSpPr>
        <p:spPr>
          <a:xfrm>
            <a:off x="476250" y="4506757"/>
            <a:ext cx="914400" cy="157162"/>
          </a:xfrm>
          <a:prstGeom prst="rect">
            <a:avLst/>
          </a:prstGeom>
          <a:noFill/>
          <a:ln/>
        </p:spPr>
        <p:txBody>
          <a:bodyPr wrap="none" lIns="0" tIns="0" rIns="0" bIns="0" rtlCol="0" anchor="b">
            <a:spAutoFit/>
          </a:bodyPr>
          <a:lstStyle/>
          <a:p>
            <a:pPr algn="l">
              <a:lnSpc>
                <a:spcPts val="1238"/>
              </a:lnSpc>
            </a:pPr>
            <a:r>
              <a:rPr lang="en-US" sz="800" b="0" spc="60" kern="0" dirty="0">
                <a:solidFill>
                  <a:srgbClr val="FFFFFF"/>
                </a:solidFill>
                <a:latin typeface="Manrope" pitchFamily="34" charset="0"/>
                <a:ea typeface="Manrope" pitchFamily="34" charset="-122"/>
                <a:cs typeface="Manrope" pitchFamily="34" charset="-120"/>
              </a:rPr>
              <a:t>3 April 2024</a:t>
            </a:r>
            <a:endParaRPr lang="en-US" sz="825" dirty="0"/>
          </a:p>
        </p:txBody>
      </p:sp>
      <p:pic>
        <p:nvPicPr>
          <p:cNvPr id="6" name="Image 0" descr="https://images.unsplash.com/photo-1596213411964-ee96819a396c?crop=entropy&amp;cs=tinysrgb&amp;fit=max&amp;fm=jpg&amp;ixid=M3wyMTIyMnwwfDF8c2VhcmNofDh8fGRpYW1vbmRzfGVufDB8fHx8MTcxMjA4NDEzNXww&amp;ixlib=rb-4.0.3&amp;q=80&amp;w=1080">    </p:cNvPr>
          <p:cNvPicPr>
            <a:picLocks noChangeAspect="1"/>
          </p:cNvPicPr>
          <p:nvPr/>
        </p:nvPicPr>
        <p:blipFill>
          <a:blip r:embed="rId1"/>
          <a:srcRect l="0" r="0" t="0" b="0"/>
          <a:stretch/>
        </p:blipFill>
        <p:spPr>
          <a:xfrm>
            <a:off x="5730895" y="0"/>
            <a:ext cx="3415363" cy="5143500"/>
          </a:xfrm>
          <a:prstGeom prst="rect">
            <a:avLst/>
          </a:prstGeom>
        </p:spPr>
      </p:pic>
      <p:pic>
        <p:nvPicPr>
          <p:cNvPr id="7"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6758" y="2364689"/>
            <a:ext cx="8229600" cy="411460"/>
          </a:xfrm>
          <a:prstGeom prst="rect">
            <a:avLst/>
          </a:prstGeom>
          <a:noFill/>
          <a:ln/>
        </p:spPr>
        <p:txBody>
          <a:bodyPr wrap="square" lIns="0" tIns="0" rIns="0" bIns="0" rtlCol="0" anchor="ctr"/>
          <a:lstStyle/>
          <a:p>
            <a:pPr algn="ctr">
              <a:lnSpc>
                <a:spcPts val="3240"/>
              </a:lnSpc>
            </a:pPr>
            <a:r>
              <a:rPr lang="en-US" sz="3600" b="0" spc="-60" kern="0" dirty="0">
                <a:solidFill>
                  <a:srgbClr val="FFFFFF"/>
                </a:solidFill>
                <a:latin typeface="Manrope" pitchFamily="34" charset="0"/>
                <a:ea typeface="Manrope" pitchFamily="34" charset="-122"/>
                <a:cs typeface="Manrope" pitchFamily="34" charset="-120"/>
              </a:rPr>
              <a:t>Model Selection</a:t>
            </a:r>
            <a:endParaRPr lang="en-US" sz="3600" dirty="0"/>
          </a:p>
        </p:txBody>
      </p:sp>
      <p:pic>
        <p:nvPicPr>
          <p:cNvPr id="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2512" y="473477"/>
            <a:ext cx="8229600" cy="571500"/>
          </a:xfrm>
          <a:prstGeom prst="rect">
            <a:avLst/>
          </a:prstGeom>
          <a:noFill/>
          <a:ln/>
        </p:spPr>
        <p:txBody>
          <a:bodyPr wrap="square" lIns="0" tIns="0" rIns="0" bIns="0" rtlCol="0" anchor="t"/>
          <a:lstStyle/>
          <a:p>
            <a:pPr algn="l">
              <a:lnSpc>
                <a:spcPts val="2250"/>
              </a:lnSpc>
            </a:pPr>
            <a:r>
              <a:rPr lang="en-US" sz="1400" b="1" dirty="0">
                <a:solidFill>
                  <a:srgbClr val="FFFFFF"/>
                </a:solidFill>
                <a:latin typeface="Manrope" pitchFamily="34" charset="0"/>
                <a:ea typeface="Manrope" pitchFamily="34" charset="-122"/>
                <a:cs typeface="Manrope" pitchFamily="34" charset="-120"/>
              </a:rPr>
              <a:t>Depending on the trends observed in the previous slides, a pair plot was created to understand the relation of every numeric data column existing with each other. </a:t>
            </a:r>
            <a:endParaRPr lang="en-US" sz="1800" dirty="0"/>
          </a:p>
        </p:txBody>
      </p:sp>
      <p:sp>
        <p:nvSpPr>
          <p:cNvPr id="4" name="Text 1"/>
          <p:cNvSpPr/>
          <p:nvPr/>
        </p:nvSpPr>
        <p:spPr>
          <a:xfrm>
            <a:off x="472512" y="3808259"/>
            <a:ext cx="8229600" cy="857250"/>
          </a:xfrm>
          <a:prstGeom prst="rect">
            <a:avLst/>
          </a:prstGeom>
          <a:noFill/>
          <a:ln/>
        </p:spPr>
        <p:txBody>
          <a:bodyPr wrap="square" lIns="0" tIns="0" rIns="0" bIns="0" rtlCol="0" anchor="t"/>
          <a:lstStyle/>
          <a:p>
            <a:pPr algn="l">
              <a:lnSpc>
                <a:spcPts val="2250"/>
              </a:lnSpc>
            </a:pPr>
            <a:r>
              <a:rPr lang="en-US" sz="1400" b="1" dirty="0">
                <a:solidFill>
                  <a:srgbClr val="FFFFFF"/>
                </a:solidFill>
                <a:latin typeface="Manrope" pitchFamily="34" charset="0"/>
                <a:ea typeface="Manrope" pitchFamily="34" charset="-122"/>
                <a:cs typeface="Manrope" pitchFamily="34" charset="-120"/>
              </a:rPr>
              <a:t>Upon observing and understanding the trends of the dataset, it can be concluded that a model based on Linear Regression may give better accuracies since most of the values showcase a linear trend. Hence, for this analysis, Linear Regression is used.</a:t>
            </a:r>
            <a:endParaRPr lang="en-US" sz="1800" dirty="0"/>
          </a:p>
        </p:txBody>
      </p:sp>
      <p:pic>
        <p:nvPicPr>
          <p:cNvPr id="5" name="Image 0" descr="https://pitch-assets-ccb95893-de3f-4266-973c-20049231b248.s3.eu-west-1.amazonaws.com/7fdfcad8-6266-4b5f-948f-7f8112116634?pitch-bytes=303749&amp;pitch-content-type=image%2Fjpeg">    </p:cNvPr>
          <p:cNvPicPr>
            <a:picLocks noChangeAspect="1"/>
          </p:cNvPicPr>
          <p:nvPr/>
        </p:nvPicPr>
        <p:blipFill>
          <a:blip r:embed="rId1"/>
          <a:srcRect l="3512" r="10935" t="54740" b="0"/>
          <a:stretch/>
        </p:blipFill>
        <p:spPr>
          <a:xfrm>
            <a:off x="337109" y="1171295"/>
            <a:ext cx="5157705" cy="2448719"/>
          </a:xfrm>
          <a:prstGeom prst="rect">
            <a:avLst/>
          </a:prstGeom>
        </p:spPr>
      </p:pic>
      <p:pic>
        <p:nvPicPr>
          <p:cNvPr id="6" name="Image 1" descr="https://pitch-assets-ccb95893-de3f-4266-973c-20049231b248.s3.eu-west-1.amazonaws.com/0cdd6fed-7f8f-4717-bf84-f7807ad21aa5?pitch-bytes=316951&amp;pitch-content-type=image%2Fpng">    </p:cNvPr>
          <p:cNvPicPr>
            <a:picLocks noChangeAspect="1"/>
          </p:cNvPicPr>
          <p:nvPr/>
        </p:nvPicPr>
        <p:blipFill>
          <a:blip r:embed="rId2"/>
          <a:srcRect l="31149" r="28673" t="24889" b="21432"/>
          <a:stretch/>
        </p:blipFill>
        <p:spPr>
          <a:xfrm>
            <a:off x="5585346" y="1171295"/>
            <a:ext cx="3258354" cy="2448719"/>
          </a:xfrm>
          <a:prstGeom prst="rect">
            <a:avLst/>
          </a:prstGeom>
        </p:spPr>
      </p:pic>
      <p:pic>
        <p:nvPicPr>
          <p:cNvPr id="7"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6758" y="2364689"/>
            <a:ext cx="8229600" cy="411460"/>
          </a:xfrm>
          <a:prstGeom prst="rect">
            <a:avLst/>
          </a:prstGeom>
          <a:noFill/>
          <a:ln/>
        </p:spPr>
        <p:txBody>
          <a:bodyPr wrap="square" lIns="0" tIns="0" rIns="0" bIns="0" rtlCol="0" anchor="ctr"/>
          <a:lstStyle/>
          <a:p>
            <a:pPr algn="ctr">
              <a:lnSpc>
                <a:spcPts val="3240"/>
              </a:lnSpc>
            </a:pPr>
            <a:r>
              <a:rPr lang="en-US" sz="3600" b="0" spc="-60" kern="0" dirty="0">
                <a:solidFill>
                  <a:srgbClr val="FFFFFF"/>
                </a:solidFill>
                <a:latin typeface="Manrope" pitchFamily="34" charset="0"/>
                <a:ea typeface="Manrope" pitchFamily="34" charset="-122"/>
                <a:cs typeface="Manrope" pitchFamily="34" charset="-120"/>
              </a:rPr>
              <a:t>Model Training</a:t>
            </a:r>
            <a:endParaRPr lang="en-US" sz="3600" dirty="0"/>
          </a:p>
        </p:txBody>
      </p:sp>
      <p:pic>
        <p:nvPicPr>
          <p:cNvPr id="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1347" y="1043535"/>
            <a:ext cx="5486400" cy="285750"/>
          </a:xfrm>
          <a:prstGeom prst="rect">
            <a:avLst/>
          </a:prstGeom>
          <a:noFill/>
          <a:ln/>
        </p:spPr>
        <p:txBody>
          <a:bodyPr wrap="square" lIns="0" tIns="0" rIns="0" bIns="0" rtlCol="0" anchor="t"/>
          <a:lstStyle/>
          <a:p>
            <a:pPr algn="l" marL="190500" indent="-190500">
              <a:lnSpc>
                <a:spcPts val="2250"/>
              </a:lnSpc>
              <a:buSzPct val="100000"/>
              <a:buChar char="•"/>
            </a:pPr>
            <a:r>
              <a:rPr lang="en-US" sz="1800" b="1" dirty="0">
                <a:solidFill>
                  <a:srgbClr val="FFFFFF"/>
                </a:solidFill>
                <a:latin typeface="Manrope" pitchFamily="34" charset="0"/>
                <a:ea typeface="Manrope" pitchFamily="34" charset="-122"/>
                <a:cs typeface="Manrope" pitchFamily="34" charset="-120"/>
              </a:rPr>
              <a:t>Normalization:</a:t>
            </a:r>
            <a:endParaRPr lang="en-US" sz="1800" dirty="0"/>
          </a:p>
        </p:txBody>
      </p:sp>
      <p:sp>
        <p:nvSpPr>
          <p:cNvPr id="4" name="Text 1"/>
          <p:cNvSpPr/>
          <p:nvPr/>
        </p:nvSpPr>
        <p:spPr>
          <a:xfrm>
            <a:off x="740088" y="1441564"/>
            <a:ext cx="4572000" cy="600075"/>
          </a:xfrm>
          <a:prstGeom prst="rect">
            <a:avLst/>
          </a:prstGeom>
          <a:noFill/>
          <a:ln/>
        </p:spPr>
        <p:txBody>
          <a:bodyPr wrap="square" lIns="0" tIns="0" rIns="0" bIns="0" rtlCol="0" anchor="t"/>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Normalization in machine learning is the process of translating data into the range [0, 1] (or any other range) or simply transforming data onto the unit sphere.</a:t>
            </a:r>
            <a:endParaRPr lang="en-US" sz="1050" dirty="0"/>
          </a:p>
        </p:txBody>
      </p:sp>
      <p:sp>
        <p:nvSpPr>
          <p:cNvPr id="5" name="Text 2"/>
          <p:cNvSpPr/>
          <p:nvPr/>
        </p:nvSpPr>
        <p:spPr>
          <a:xfrm>
            <a:off x="476250" y="476250"/>
            <a:ext cx="3657600" cy="285750"/>
          </a:xfrm>
          <a:prstGeom prst="rect">
            <a:avLst/>
          </a:prstGeom>
          <a:noFill/>
          <a:ln/>
        </p:spPr>
        <p:txBody>
          <a:bodyPr wrap="none" lIns="0" tIns="0" rIns="0" bIns="0" rtlCol="0" anchor="t">
            <a:spAutoFit/>
          </a:bodyPr>
          <a:lstStyle/>
          <a:p>
            <a:pPr algn="l">
              <a:lnSpc>
                <a:spcPts val="2250"/>
              </a:lnSpc>
            </a:pPr>
            <a:r>
              <a:rPr lang="en-US" sz="1800" b="1" dirty="0">
                <a:solidFill>
                  <a:srgbClr val="FFFFFF"/>
                </a:solidFill>
                <a:latin typeface="Manrope" pitchFamily="34" charset="0"/>
                <a:ea typeface="Manrope" pitchFamily="34" charset="-122"/>
                <a:cs typeface="Manrope" pitchFamily="34" charset="-120"/>
              </a:rPr>
              <a:t>Steps to Preprocess Data:</a:t>
            </a:r>
            <a:endParaRPr lang="en-US" sz="1800" dirty="0"/>
          </a:p>
        </p:txBody>
      </p:sp>
      <p:sp>
        <p:nvSpPr>
          <p:cNvPr id="6" name="Text 3"/>
          <p:cNvSpPr/>
          <p:nvPr/>
        </p:nvSpPr>
        <p:spPr>
          <a:xfrm>
            <a:off x="471347" y="2203232"/>
            <a:ext cx="5486400" cy="285750"/>
          </a:xfrm>
          <a:prstGeom prst="rect">
            <a:avLst/>
          </a:prstGeom>
          <a:noFill/>
          <a:ln/>
        </p:spPr>
        <p:txBody>
          <a:bodyPr wrap="square" lIns="0" tIns="0" rIns="0" bIns="0" rtlCol="0" anchor="t"/>
          <a:lstStyle/>
          <a:p>
            <a:pPr algn="l" marL="190500" indent="-190500">
              <a:lnSpc>
                <a:spcPts val="2250"/>
              </a:lnSpc>
              <a:buSzPct val="100000"/>
              <a:buChar char="•"/>
            </a:pPr>
            <a:r>
              <a:rPr lang="en-US" sz="1800" b="1" dirty="0">
                <a:solidFill>
                  <a:srgbClr val="FFFFFF"/>
                </a:solidFill>
                <a:latin typeface="Manrope" pitchFamily="34" charset="0"/>
                <a:ea typeface="Manrope" pitchFamily="34" charset="-122"/>
                <a:cs typeface="Manrope" pitchFamily="34" charset="-120"/>
              </a:rPr>
              <a:t>Standardization:</a:t>
            </a:r>
            <a:endParaRPr lang="en-US" sz="1800" dirty="0"/>
          </a:p>
        </p:txBody>
      </p:sp>
      <p:sp>
        <p:nvSpPr>
          <p:cNvPr id="7" name="Text 4"/>
          <p:cNvSpPr/>
          <p:nvPr/>
        </p:nvSpPr>
        <p:spPr>
          <a:xfrm>
            <a:off x="740088" y="2601261"/>
            <a:ext cx="4572000" cy="600075"/>
          </a:xfrm>
          <a:prstGeom prst="rect">
            <a:avLst/>
          </a:prstGeom>
          <a:noFill/>
          <a:ln/>
        </p:spPr>
        <p:txBody>
          <a:bodyPr wrap="square" lIns="0" tIns="0" rIns="0" bIns="0" rtlCol="0" anchor="t"/>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Standardization refers to setting the mean to zero and the standard deviation to one. Here, StandardScaler function has been used for stabdardization</a:t>
            </a:r>
            <a:endParaRPr lang="en-US" sz="1050" dirty="0"/>
          </a:p>
        </p:txBody>
      </p:sp>
      <p:sp>
        <p:nvSpPr>
          <p:cNvPr id="8" name="Text 5"/>
          <p:cNvSpPr/>
          <p:nvPr/>
        </p:nvSpPr>
        <p:spPr>
          <a:xfrm>
            <a:off x="479490" y="3354785"/>
            <a:ext cx="5486400" cy="285750"/>
          </a:xfrm>
          <a:prstGeom prst="rect">
            <a:avLst/>
          </a:prstGeom>
          <a:noFill/>
          <a:ln/>
        </p:spPr>
        <p:txBody>
          <a:bodyPr wrap="square" lIns="0" tIns="0" rIns="0" bIns="0" rtlCol="0" anchor="t"/>
          <a:lstStyle/>
          <a:p>
            <a:pPr algn="l" marL="190500" indent="-190500">
              <a:lnSpc>
                <a:spcPts val="2250"/>
              </a:lnSpc>
              <a:buSzPct val="100000"/>
              <a:buChar char="•"/>
            </a:pPr>
            <a:r>
              <a:rPr lang="en-US" sz="1800" b="1" dirty="0">
                <a:solidFill>
                  <a:srgbClr val="FFFFFF"/>
                </a:solidFill>
                <a:latin typeface="Manrope" pitchFamily="34" charset="0"/>
                <a:ea typeface="Manrope" pitchFamily="34" charset="-122"/>
                <a:cs typeface="Manrope" pitchFamily="34" charset="-120"/>
              </a:rPr>
              <a:t>Feature Selection:</a:t>
            </a:r>
            <a:endParaRPr lang="en-US" sz="1800" dirty="0"/>
          </a:p>
        </p:txBody>
      </p:sp>
      <p:sp>
        <p:nvSpPr>
          <p:cNvPr id="9" name="Text 6"/>
          <p:cNvSpPr/>
          <p:nvPr/>
        </p:nvSpPr>
        <p:spPr>
          <a:xfrm>
            <a:off x="748232" y="3752814"/>
            <a:ext cx="4572000" cy="800100"/>
          </a:xfrm>
          <a:prstGeom prst="rect">
            <a:avLst/>
          </a:prstGeom>
          <a:noFill/>
          <a:ln/>
        </p:spPr>
        <p:txBody>
          <a:bodyPr wrap="square" lIns="0" tIns="0" rIns="0" bIns="0" rtlCol="0" anchor="t"/>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For the given dataset, all the features were selected, including the numerical and categorical data available. The categorical data was segregated into </a:t>
            </a:r>
            <a:pPr algn="l">
              <a:lnSpc>
                <a:spcPts val="1575"/>
              </a:lnSpc>
            </a:pPr>
            <a:r>
              <a:rPr lang="en-US" sz="1100" b="1" spc="48" kern="0" dirty="0">
                <a:solidFill>
                  <a:srgbClr val="FFFFFF"/>
                </a:solidFill>
                <a:latin typeface="Manrope" pitchFamily="34" charset="0"/>
                <a:ea typeface="Manrope" pitchFamily="34" charset="-122"/>
                <a:cs typeface="Manrope" pitchFamily="34" charset="-120"/>
              </a:rPr>
              <a:t>Nominal </a:t>
            </a:r>
            <a:pPr algn="l">
              <a:lnSpc>
                <a:spcPts val="1575"/>
              </a:lnSpc>
            </a:pPr>
            <a:r>
              <a:rPr lang="en-US" sz="1100" b="0" spc="48" kern="0" dirty="0">
                <a:solidFill>
                  <a:srgbClr val="FFFFFF"/>
                </a:solidFill>
                <a:latin typeface="Manrope" pitchFamily="34" charset="0"/>
                <a:ea typeface="Manrope" pitchFamily="34" charset="-122"/>
                <a:cs typeface="Manrope" pitchFamily="34" charset="-120"/>
              </a:rPr>
              <a:t>and </a:t>
            </a:r>
            <a:pPr algn="l">
              <a:lnSpc>
                <a:spcPts val="1575"/>
              </a:lnSpc>
            </a:pPr>
            <a:r>
              <a:rPr lang="en-US" sz="1100" b="1" spc="48" kern="0" dirty="0">
                <a:solidFill>
                  <a:srgbClr val="FFFFFF"/>
                </a:solidFill>
                <a:latin typeface="Manrope" pitchFamily="34" charset="0"/>
                <a:ea typeface="Manrope" pitchFamily="34" charset="-122"/>
                <a:cs typeface="Manrope" pitchFamily="34" charset="-120"/>
              </a:rPr>
              <a:t>Ordinal Data </a:t>
            </a:r>
            <a:pPr algn="l">
              <a:lnSpc>
                <a:spcPts val="1575"/>
              </a:lnSpc>
            </a:pPr>
            <a:r>
              <a:rPr lang="en-US" sz="1100" b="0" spc="48" kern="0" dirty="0">
                <a:solidFill>
                  <a:srgbClr val="FFFFFF"/>
                </a:solidFill>
                <a:latin typeface="Manrope" pitchFamily="34" charset="0"/>
                <a:ea typeface="Manrope" pitchFamily="34" charset="-122"/>
                <a:cs typeface="Manrope" pitchFamily="34" charset="-120"/>
              </a:rPr>
              <a:t>categories.</a:t>
            </a:r>
            <a:endParaRPr lang="en-US" sz="1050" dirty="0"/>
          </a:p>
        </p:txBody>
      </p:sp>
      <p:pic>
        <p:nvPicPr>
          <p:cNvPr id="10" name="Image 0" descr="https://pitch-assets-ccb95893-de3f-4266-973c-20049231b248.s3.eu-west-1.amazonaws.com/343888f8-079f-4c1b-978c-d6b6415e8080?pitch-bytes=291228&amp;pitch-content-type=image%2Fpng">    </p:cNvPr>
          <p:cNvPicPr>
            <a:picLocks noChangeAspect="1"/>
          </p:cNvPicPr>
          <p:nvPr/>
        </p:nvPicPr>
        <p:blipFill>
          <a:blip r:embed="rId1"/>
          <a:srcRect l="30255" r="27734" t="27551" b="32582"/>
          <a:stretch/>
        </p:blipFill>
        <p:spPr>
          <a:xfrm>
            <a:off x="5010358" y="252586"/>
            <a:ext cx="3661879" cy="1954660"/>
          </a:xfrm>
          <a:prstGeom prst="rect">
            <a:avLst/>
          </a:prstGeom>
        </p:spPr>
      </p:pic>
      <p:pic>
        <p:nvPicPr>
          <p:cNvPr id="11" name="Image 1" descr="https://pitch-assets-ccb95893-de3f-4266-973c-20049231b248.s3.eu-west-1.amazonaws.com/0c7df00b-1e4d-4d1e-9da8-a38dbfaf513f?pitch-bytes=264079&amp;pitch-content-type=image%2Fpng">    </p:cNvPr>
          <p:cNvPicPr>
            <a:picLocks noChangeAspect="1"/>
          </p:cNvPicPr>
          <p:nvPr/>
        </p:nvPicPr>
        <p:blipFill>
          <a:blip r:embed="rId2"/>
          <a:srcRect l="30127" r="36703" t="38606" b="16856"/>
          <a:stretch/>
        </p:blipFill>
        <p:spPr>
          <a:xfrm>
            <a:off x="5137443" y="2323345"/>
            <a:ext cx="3410499" cy="2575844"/>
          </a:xfrm>
          <a:prstGeom prst="rect">
            <a:avLst/>
          </a:prstGeom>
        </p:spPr>
      </p:pic>
      <p:pic>
        <p:nvPicPr>
          <p:cNvPr id="12"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365479" y="1237972"/>
            <a:ext cx="5486400" cy="3000375"/>
          </a:xfrm>
          <a:prstGeom prst="rect">
            <a:avLst/>
          </a:prstGeom>
          <a:noFill/>
          <a:ln/>
        </p:spPr>
        <p:txBody>
          <a:bodyPr wrap="square" lIns="0" tIns="0" rIns="0" bIns="0" rtlCol="0" anchor="t"/>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There are 2 categories of data in categorical data. These categories are:</a:t>
            </a:r>
            <a:endParaRPr lang="en-US" sz="1050" dirty="0"/>
          </a:p>
          <a:p>
            <a:pPr algn="l">
              <a:lnSpc>
                <a:spcPts val="1575"/>
              </a:lnSpc>
            </a:pPr>
            <a:endParaRPr lang="en-US" sz="1050" dirty="0"/>
          </a:p>
          <a:p>
            <a:pPr algn="l" marL="190500" indent="-190500">
              <a:lnSpc>
                <a:spcPts val="1575"/>
              </a:lnSpc>
              <a:buSzPct val="100000"/>
              <a:buChar char="•"/>
            </a:pPr>
            <a:r>
              <a:rPr lang="en-US" sz="1100" b="1" spc="48" kern="0" dirty="0">
                <a:solidFill>
                  <a:srgbClr val="FFFFFF"/>
                </a:solidFill>
                <a:latin typeface="Manrope" pitchFamily="34" charset="0"/>
                <a:ea typeface="Manrope" pitchFamily="34" charset="-122"/>
                <a:cs typeface="Manrope" pitchFamily="34" charset="-120"/>
              </a:rPr>
              <a:t>Ordinal Data</a:t>
            </a:r>
            <a:pPr algn="l">
              <a:lnSpc>
                <a:spcPts val="1575"/>
              </a:lnSpc>
            </a:pPr>
            <a:r>
              <a:rPr lang="en-US" sz="1100" b="0" spc="48" kern="0" dirty="0">
                <a:solidFill>
                  <a:srgbClr val="FFFFFF"/>
                </a:solidFill>
                <a:latin typeface="Manrope" pitchFamily="34" charset="0"/>
                <a:ea typeface="Manrope" pitchFamily="34" charset="-122"/>
                <a:cs typeface="Manrope" pitchFamily="34" charset="-120"/>
              </a:rPr>
              <a:t> - Data corresponding to an order/ranking.</a:t>
            </a:r>
            <a:endParaRPr lang="en-US" sz="1050" dirty="0"/>
          </a:p>
          <a:p>
            <a:pPr algn="l" marL="190500" indent="-190500">
              <a:lnSpc>
                <a:spcPts val="1575"/>
              </a:lnSpc>
              <a:buSzPct val="100000"/>
              <a:buChar char="•"/>
            </a:pPr>
            <a:r>
              <a:rPr lang="en-US" sz="1100" b="1" spc="48" kern="0" dirty="0">
                <a:solidFill>
                  <a:srgbClr val="FFFFFF"/>
                </a:solidFill>
                <a:latin typeface="Manrope" pitchFamily="34" charset="0"/>
                <a:ea typeface="Manrope" pitchFamily="34" charset="-122"/>
                <a:cs typeface="Manrope" pitchFamily="34" charset="-120"/>
              </a:rPr>
              <a:t>Nominal Data</a:t>
            </a:r>
            <a:pPr algn="l">
              <a:lnSpc>
                <a:spcPts val="1575"/>
              </a:lnSpc>
            </a:pPr>
            <a:r>
              <a:rPr lang="en-US" sz="1100" b="0" spc="48" kern="0" dirty="0">
                <a:solidFill>
                  <a:srgbClr val="FFFFFF"/>
                </a:solidFill>
                <a:latin typeface="Manrope" pitchFamily="34" charset="0"/>
                <a:ea typeface="Manrope" pitchFamily="34" charset="-122"/>
                <a:cs typeface="Manrope" pitchFamily="34" charset="-120"/>
              </a:rPr>
              <a:t> - Data which does not follow any given order/ranking</a:t>
            </a:r>
            <a:endParaRPr lang="en-US" sz="1050" dirty="0"/>
          </a:p>
          <a:p>
            <a:pPr algn="l">
              <a:lnSpc>
                <a:spcPts val="1575"/>
              </a:lnSpc>
            </a:pP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To use this data in Linear Regression predictions, we encode these </a:t>
            </a:r>
            <a:pPr algn="l">
              <a:lnSpc>
                <a:spcPts val="1575"/>
              </a:lnSpc>
            </a:pPr>
            <a:r>
              <a:rPr lang="en-US" sz="1100" b="1" spc="48" kern="0" dirty="0">
                <a:solidFill>
                  <a:srgbClr val="FFFFFF"/>
                </a:solidFill>
                <a:latin typeface="Manrope" pitchFamily="34" charset="0"/>
                <a:ea typeface="Manrope" pitchFamily="34" charset="-122"/>
                <a:cs typeface="Manrope" pitchFamily="34" charset="-120"/>
              </a:rPr>
              <a:t>columns </a:t>
            </a:r>
            <a:pPr algn="l">
              <a:lnSpc>
                <a:spcPts val="1575"/>
              </a:lnSpc>
            </a:pPr>
            <a:r>
              <a:rPr lang="en-US" sz="1100" b="0" spc="48" kern="0" dirty="0">
                <a:solidFill>
                  <a:srgbClr val="FFFFFF"/>
                </a:solidFill>
                <a:latin typeface="Manrope" pitchFamily="34" charset="0"/>
                <a:ea typeface="Manrope" pitchFamily="34" charset="-122"/>
                <a:cs typeface="Manrope" pitchFamily="34" charset="-120"/>
              </a:rPr>
              <a:t>or</a:t>
            </a:r>
            <a:pPr algn="l">
              <a:lnSpc>
                <a:spcPts val="1575"/>
              </a:lnSpc>
            </a:pPr>
            <a:r>
              <a:rPr lang="en-US" sz="1100" b="1" spc="48" kern="0" dirty="0">
                <a:solidFill>
                  <a:srgbClr val="FFFFFF"/>
                </a:solidFill>
                <a:latin typeface="Manrope" pitchFamily="34" charset="0"/>
                <a:ea typeface="Manrope" pitchFamily="34" charset="-122"/>
                <a:cs typeface="Manrope" pitchFamily="34" charset="-120"/>
              </a:rPr>
              <a:t> Series </a:t>
            </a:r>
            <a:pPr algn="l">
              <a:lnSpc>
                <a:spcPts val="1575"/>
              </a:lnSpc>
            </a:pPr>
            <a:r>
              <a:rPr lang="en-US" sz="1100" b="0" spc="48" kern="0" dirty="0">
                <a:solidFill>
                  <a:srgbClr val="FFFFFF"/>
                </a:solidFill>
                <a:latin typeface="Manrope" pitchFamily="34" charset="0"/>
                <a:ea typeface="Manrope" pitchFamily="34" charset="-122"/>
                <a:cs typeface="Manrope" pitchFamily="34" charset="-120"/>
              </a:rPr>
              <a:t>in such a way that even categorical variables can be represented in the form of numerical ranking or classes.</a:t>
            </a:r>
            <a:endParaRPr lang="en-US" sz="1050" dirty="0"/>
          </a:p>
          <a:p>
            <a:pPr algn="l">
              <a:lnSpc>
                <a:spcPts val="1575"/>
              </a:lnSpc>
            </a:pP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To encode for Ordinal Columns/Values, the </a:t>
            </a:r>
            <a:pPr algn="l">
              <a:lnSpc>
                <a:spcPts val="1575"/>
              </a:lnSpc>
            </a:pPr>
            <a:r>
              <a:rPr lang="en-US" sz="1100" b="1" spc="48" kern="0" dirty="0">
                <a:solidFill>
                  <a:srgbClr val="FFFFFF"/>
                </a:solidFill>
                <a:latin typeface="Manrope" pitchFamily="34" charset="0"/>
                <a:ea typeface="Manrope" pitchFamily="34" charset="-122"/>
                <a:cs typeface="Manrope" pitchFamily="34" charset="-120"/>
              </a:rPr>
              <a:t>OrdinalEncoder function </a:t>
            </a:r>
            <a:pPr algn="l">
              <a:lnSpc>
                <a:spcPts val="1575"/>
              </a:lnSpc>
            </a:pPr>
            <a:r>
              <a:rPr lang="en-US" sz="1100" b="0" spc="48" kern="0" dirty="0">
                <a:solidFill>
                  <a:srgbClr val="FFFFFF"/>
                </a:solidFill>
                <a:latin typeface="Manrope" pitchFamily="34" charset="0"/>
                <a:ea typeface="Manrope" pitchFamily="34" charset="-122"/>
                <a:cs typeface="Manrope" pitchFamily="34" charset="-120"/>
              </a:rPr>
              <a:t>has been used.</a:t>
            </a:r>
            <a:endParaRPr lang="en-US" sz="1050" dirty="0"/>
          </a:p>
          <a:p>
            <a:pPr algn="l">
              <a:lnSpc>
                <a:spcPts val="1575"/>
              </a:lnSpc>
            </a:pP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For encoding the nominal Columns/values, in this scenario, </a:t>
            </a:r>
            <a:pPr algn="l">
              <a:lnSpc>
                <a:spcPts val="1575"/>
              </a:lnSpc>
            </a:pPr>
            <a:r>
              <a:rPr lang="en-US" sz="1100" b="1" spc="48" kern="0" dirty="0">
                <a:solidFill>
                  <a:srgbClr val="FFFFFF"/>
                </a:solidFill>
                <a:latin typeface="Manrope" pitchFamily="34" charset="0"/>
                <a:ea typeface="Manrope" pitchFamily="34" charset="-122"/>
                <a:cs typeface="Manrope" pitchFamily="34" charset="-120"/>
              </a:rPr>
              <a:t>LabelEncoder </a:t>
            </a:r>
            <a:pPr algn="l">
              <a:lnSpc>
                <a:spcPts val="1575"/>
              </a:lnSpc>
            </a:pPr>
            <a:r>
              <a:rPr lang="en-US" sz="1100" b="0" spc="48" kern="0" dirty="0">
                <a:solidFill>
                  <a:srgbClr val="FFFFFF"/>
                </a:solidFill>
                <a:latin typeface="Manrope" pitchFamily="34" charset="0"/>
                <a:ea typeface="Manrope" pitchFamily="34" charset="-122"/>
                <a:cs typeface="Manrope" pitchFamily="34" charset="-120"/>
              </a:rPr>
              <a:t>has been used. However, it is advised to use </a:t>
            </a:r>
            <a:pPr algn="l">
              <a:lnSpc>
                <a:spcPts val="1575"/>
              </a:lnSpc>
            </a:pPr>
            <a:r>
              <a:rPr lang="en-US" sz="1100" b="1" spc="48" kern="0" dirty="0">
                <a:solidFill>
                  <a:srgbClr val="FFFFFF"/>
                </a:solidFill>
                <a:latin typeface="Manrope" pitchFamily="34" charset="0"/>
                <a:ea typeface="Manrope" pitchFamily="34" charset="-122"/>
                <a:cs typeface="Manrope" pitchFamily="34" charset="-120"/>
              </a:rPr>
              <a:t>OneHotEncoder </a:t>
            </a:r>
            <a:pPr algn="l">
              <a:lnSpc>
                <a:spcPts val="1575"/>
              </a:lnSpc>
            </a:pPr>
            <a:r>
              <a:rPr lang="en-US" sz="1100" b="0" spc="48" kern="0" dirty="0">
                <a:solidFill>
                  <a:srgbClr val="FFFFFF"/>
                </a:solidFill>
                <a:latin typeface="Manrope" pitchFamily="34" charset="0"/>
                <a:ea typeface="Manrope" pitchFamily="34" charset="-122"/>
                <a:cs typeface="Manrope" pitchFamily="34" charset="-120"/>
              </a:rPr>
              <a:t>for nominal values in the dataset.</a:t>
            </a:r>
            <a:endParaRPr lang="en-US" sz="1050" dirty="0"/>
          </a:p>
        </p:txBody>
      </p:sp>
      <p:sp>
        <p:nvSpPr>
          <p:cNvPr id="4" name="Text 1"/>
          <p:cNvSpPr/>
          <p:nvPr/>
        </p:nvSpPr>
        <p:spPr>
          <a:xfrm>
            <a:off x="476250" y="476250"/>
            <a:ext cx="3657600" cy="285750"/>
          </a:xfrm>
          <a:prstGeom prst="rect">
            <a:avLst/>
          </a:prstGeom>
          <a:noFill/>
          <a:ln/>
        </p:spPr>
        <p:txBody>
          <a:bodyPr wrap="none" lIns="0" tIns="0" rIns="0" bIns="0" rtlCol="0" anchor="t">
            <a:spAutoFit/>
          </a:bodyPr>
          <a:lstStyle/>
          <a:p>
            <a:pPr algn="l">
              <a:lnSpc>
                <a:spcPts val="2250"/>
              </a:lnSpc>
            </a:pPr>
            <a:r>
              <a:rPr lang="en-US" sz="1800" b="1" dirty="0">
                <a:solidFill>
                  <a:srgbClr val="FFFFFF"/>
                </a:solidFill>
                <a:latin typeface="Manrope" pitchFamily="34" charset="0"/>
                <a:ea typeface="Manrope" pitchFamily="34" charset="-122"/>
                <a:cs typeface="Manrope" pitchFamily="34" charset="-120"/>
              </a:rPr>
              <a:t>Dealing with Categorical Data:</a:t>
            </a:r>
            <a:endParaRPr lang="en-US" sz="1800" dirty="0"/>
          </a:p>
        </p:txBody>
      </p:sp>
      <p:pic>
        <p:nvPicPr>
          <p:cNvPr id="5" name="Image 0" descr="https://pitch-assets-ccb95893-de3f-4266-973c-20049231b248.s3.eu-west-1.amazonaws.com/4bfb4a31-cf17-469b-b8e0-0a82545e80c4?pitch-bytes=278791&amp;pitch-content-type=image%2Fpng">    </p:cNvPr>
          <p:cNvPicPr>
            <a:picLocks noChangeAspect="1"/>
          </p:cNvPicPr>
          <p:nvPr/>
        </p:nvPicPr>
        <p:blipFill>
          <a:blip r:embed="rId1"/>
          <a:srcRect l="30290" r="27455" t="20165" b="67140"/>
          <a:stretch/>
        </p:blipFill>
        <p:spPr>
          <a:xfrm>
            <a:off x="5255877" y="638014"/>
            <a:ext cx="3552912" cy="600444"/>
          </a:xfrm>
          <a:prstGeom prst="rect">
            <a:avLst/>
          </a:prstGeom>
        </p:spPr>
      </p:pic>
      <p:pic>
        <p:nvPicPr>
          <p:cNvPr id="6" name="Image 1" descr="https://pitch-assets-ccb95893-de3f-4266-973c-20049231b248.s3.eu-west-1.amazonaws.com/41b84bdd-2cfc-4a2d-b6f8-44a87c399d36?pitch-bytes=280221&amp;pitch-content-type=image%2Fpng">    </p:cNvPr>
          <p:cNvPicPr>
            <a:picLocks noChangeAspect="1"/>
          </p:cNvPicPr>
          <p:nvPr/>
        </p:nvPicPr>
        <p:blipFill>
          <a:blip r:embed="rId2"/>
          <a:srcRect l="30074" r="27523" t="20288" b="13128"/>
          <a:stretch/>
        </p:blipFill>
        <p:spPr>
          <a:xfrm>
            <a:off x="5259598" y="1377534"/>
            <a:ext cx="3549191" cy="3134967"/>
          </a:xfrm>
          <a:prstGeom prst="rect">
            <a:avLst/>
          </a:prstGeom>
        </p:spPr>
      </p:pic>
      <p:pic>
        <p:nvPicPr>
          <p:cNvPr id="7"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6758" y="2364689"/>
            <a:ext cx="8229600" cy="411460"/>
          </a:xfrm>
          <a:prstGeom prst="rect">
            <a:avLst/>
          </a:prstGeom>
          <a:noFill/>
          <a:ln/>
        </p:spPr>
        <p:txBody>
          <a:bodyPr wrap="square" lIns="0" tIns="0" rIns="0" bIns="0" rtlCol="0" anchor="ctr"/>
          <a:lstStyle/>
          <a:p>
            <a:pPr algn="ctr">
              <a:lnSpc>
                <a:spcPts val="3240"/>
              </a:lnSpc>
            </a:pPr>
            <a:r>
              <a:rPr lang="en-US" sz="3600" b="0" spc="-60" kern="0" dirty="0">
                <a:solidFill>
                  <a:srgbClr val="FFFFFF"/>
                </a:solidFill>
                <a:latin typeface="Manrope" pitchFamily="34" charset="0"/>
                <a:ea typeface="Manrope" pitchFamily="34" charset="-122"/>
                <a:cs typeface="Manrope" pitchFamily="34" charset="-120"/>
              </a:rPr>
              <a:t>Results and Insights </a:t>
            </a:r>
            <a:endParaRPr lang="en-US" sz="3600" dirty="0"/>
          </a:p>
        </p:txBody>
      </p:sp>
      <p:pic>
        <p:nvPicPr>
          <p:cNvPr id="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1529062" y="551441"/>
            <a:ext cx="6400800" cy="857250"/>
          </a:xfrm>
          <a:prstGeom prst="rect">
            <a:avLst/>
          </a:prstGeom>
          <a:noFill/>
          <a:ln/>
        </p:spPr>
        <p:txBody>
          <a:bodyPr wrap="square" lIns="0" tIns="0" rIns="0" bIns="0" rtlCol="0" anchor="t"/>
          <a:lstStyle/>
          <a:p>
            <a:pPr algn="ctr">
              <a:lnSpc>
                <a:spcPts val="2250"/>
              </a:lnSpc>
            </a:pPr>
            <a:r>
              <a:rPr lang="en-US" sz="1800" b="1" dirty="0">
                <a:solidFill>
                  <a:srgbClr val="FFFFFF"/>
                </a:solidFill>
                <a:latin typeface="Manrope" pitchFamily="34" charset="0"/>
                <a:ea typeface="Manrope" pitchFamily="34" charset="-122"/>
                <a:cs typeface="Manrope" pitchFamily="34" charset="-120"/>
              </a:rPr>
              <a:t>We created 2 Linear Regression models, one for the sampled data and another for the original dataset. The resultant accuracies obtained are as follows:</a:t>
            </a:r>
            <a:endParaRPr lang="en-US" sz="1800" dirty="0"/>
          </a:p>
        </p:txBody>
      </p:sp>
      <p:sp>
        <p:nvSpPr>
          <p:cNvPr id="4" name="Text 1"/>
          <p:cNvSpPr/>
          <p:nvPr/>
        </p:nvSpPr>
        <p:spPr>
          <a:xfrm>
            <a:off x="670983" y="2232242"/>
            <a:ext cx="3657600" cy="685800"/>
          </a:xfrm>
          <a:prstGeom prst="rect">
            <a:avLst/>
          </a:prstGeom>
          <a:noFill/>
          <a:ln/>
        </p:spPr>
        <p:txBody>
          <a:bodyPr wrap="square" lIns="0" tIns="0" rIns="0" bIns="0" rtlCol="0" anchor="t"/>
          <a:lstStyle/>
          <a:p>
            <a:pPr algn="ctr">
              <a:lnSpc>
                <a:spcPts val="5400"/>
              </a:lnSpc>
            </a:pPr>
            <a:r>
              <a:rPr lang="en-US" sz="6000" b="0" spc="-60" kern="0" dirty="0">
                <a:solidFill>
                  <a:srgbClr val="FFFFFF"/>
                </a:solidFill>
                <a:latin typeface="Manrope" pitchFamily="34" charset="0"/>
                <a:ea typeface="Manrope" pitchFamily="34" charset="-122"/>
                <a:cs typeface="Manrope" pitchFamily="34" charset="-120"/>
              </a:rPr>
              <a:t>88.752%</a:t>
            </a:r>
            <a:endParaRPr lang="en-US" sz="6000" dirty="0"/>
          </a:p>
        </p:txBody>
      </p:sp>
      <p:sp>
        <p:nvSpPr>
          <p:cNvPr id="5" name="Text 2"/>
          <p:cNvSpPr/>
          <p:nvPr/>
        </p:nvSpPr>
        <p:spPr>
          <a:xfrm>
            <a:off x="4661300" y="2232242"/>
            <a:ext cx="3657600" cy="685800"/>
          </a:xfrm>
          <a:prstGeom prst="rect">
            <a:avLst/>
          </a:prstGeom>
          <a:noFill/>
          <a:ln/>
        </p:spPr>
        <p:txBody>
          <a:bodyPr wrap="square" lIns="0" tIns="0" rIns="0" bIns="0" rtlCol="0" anchor="t"/>
          <a:lstStyle/>
          <a:p>
            <a:pPr algn="ctr">
              <a:lnSpc>
                <a:spcPts val="5400"/>
              </a:lnSpc>
            </a:pPr>
            <a:r>
              <a:rPr lang="en-US" sz="6000" b="0" spc="-60" kern="0" dirty="0">
                <a:solidFill>
                  <a:srgbClr val="FFFFFF"/>
                </a:solidFill>
                <a:latin typeface="Manrope" pitchFamily="34" charset="0"/>
                <a:ea typeface="Manrope" pitchFamily="34" charset="-122"/>
                <a:cs typeface="Manrope" pitchFamily="34" charset="-120"/>
              </a:rPr>
              <a:t>88.401%</a:t>
            </a:r>
            <a:endParaRPr lang="en-US" sz="6000" dirty="0"/>
          </a:p>
        </p:txBody>
      </p:sp>
      <p:sp>
        <p:nvSpPr>
          <p:cNvPr id="6" name="Text 3"/>
          <p:cNvSpPr/>
          <p:nvPr/>
        </p:nvSpPr>
        <p:spPr>
          <a:xfrm>
            <a:off x="3585047" y="2518208"/>
            <a:ext cx="914400" cy="400050"/>
          </a:xfrm>
          <a:prstGeom prst="rect">
            <a:avLst/>
          </a:prstGeom>
          <a:noFill/>
          <a:ln/>
        </p:spPr>
        <p:txBody>
          <a:bodyPr wrap="square" lIns="0" tIns="0" rIns="0" bIns="0" rtlCol="0" anchor="t"/>
          <a:lstStyle/>
          <a:p>
            <a:pPr algn="ctr">
              <a:lnSpc>
                <a:spcPts val="1575"/>
              </a:lnSpc>
            </a:pPr>
            <a:r>
              <a:rPr lang="en-US" sz="1100" b="0" spc="48" kern="0" dirty="0">
                <a:solidFill>
                  <a:srgbClr val="FFFFFF"/>
                </a:solidFill>
                <a:latin typeface="Manrope" pitchFamily="34" charset="0"/>
                <a:ea typeface="Manrope" pitchFamily="34" charset="-122"/>
                <a:cs typeface="Manrope" pitchFamily="34" charset="-120"/>
              </a:rPr>
              <a:t>On Training dataset</a:t>
            </a:r>
            <a:endParaRPr lang="en-US" sz="1050" dirty="0"/>
          </a:p>
        </p:txBody>
      </p:sp>
      <p:sp>
        <p:nvSpPr>
          <p:cNvPr id="7" name="Shape 4"/>
          <p:cNvSpPr/>
          <p:nvPr/>
        </p:nvSpPr>
        <p:spPr>
          <a:xfrm rot="5400000">
            <a:off x="3260611" y="3353124"/>
            <a:ext cx="2629334" cy="0"/>
          </a:xfrm>
          <a:prstGeom prst="line">
            <a:avLst/>
          </a:prstGeom>
          <a:solidFill>
            <a:srgbClr val="FFFFFF"/>
          </a:solidFill>
          <a:ln w="5292">
            <a:solidFill>
              <a:srgbClr val="FFFFFF"/>
            </a:solidFill>
            <a:prstDash val="solid"/>
            <a:headEnd type="none"/>
            <a:tailEnd type="none"/>
          </a:ln>
        </p:spPr>
      </p:sp>
      <p:sp>
        <p:nvSpPr>
          <p:cNvPr id="8" name="Shape 5"/>
          <p:cNvSpPr/>
          <p:nvPr/>
        </p:nvSpPr>
        <p:spPr>
          <a:xfrm rot="10800000">
            <a:off x="671022" y="3229610"/>
            <a:ext cx="3816633" cy="0"/>
          </a:xfrm>
          <a:prstGeom prst="line">
            <a:avLst/>
          </a:prstGeom>
          <a:solidFill>
            <a:srgbClr val="FFFFFF"/>
          </a:solidFill>
          <a:ln w="5292">
            <a:solidFill>
              <a:srgbClr val="FFFFFF"/>
            </a:solidFill>
            <a:prstDash val="solid"/>
            <a:headEnd type="none"/>
            <a:tailEnd type="none"/>
          </a:ln>
        </p:spPr>
      </p:sp>
      <p:sp>
        <p:nvSpPr>
          <p:cNvPr id="9" name="Shape 6"/>
          <p:cNvSpPr/>
          <p:nvPr/>
        </p:nvSpPr>
        <p:spPr>
          <a:xfrm rot="10800000">
            <a:off x="4675060" y="3231568"/>
            <a:ext cx="3735989" cy="0"/>
          </a:xfrm>
          <a:prstGeom prst="line">
            <a:avLst/>
          </a:prstGeom>
          <a:solidFill>
            <a:srgbClr val="FFFFFF"/>
          </a:solidFill>
          <a:ln w="5292">
            <a:solidFill>
              <a:srgbClr val="FFFFFF"/>
            </a:solidFill>
            <a:prstDash val="solid"/>
            <a:headEnd type="none"/>
            <a:tailEnd type="none"/>
          </a:ln>
        </p:spPr>
      </p:sp>
      <p:sp>
        <p:nvSpPr>
          <p:cNvPr id="10" name="Text 7"/>
          <p:cNvSpPr/>
          <p:nvPr/>
        </p:nvSpPr>
        <p:spPr>
          <a:xfrm>
            <a:off x="7510303" y="2521790"/>
            <a:ext cx="914400" cy="400050"/>
          </a:xfrm>
          <a:prstGeom prst="rect">
            <a:avLst/>
          </a:prstGeom>
          <a:noFill/>
          <a:ln/>
        </p:spPr>
        <p:txBody>
          <a:bodyPr wrap="square" lIns="0" tIns="0" rIns="0" bIns="0" rtlCol="0" anchor="t"/>
          <a:lstStyle/>
          <a:p>
            <a:pPr algn="ctr">
              <a:lnSpc>
                <a:spcPts val="1575"/>
              </a:lnSpc>
            </a:pPr>
            <a:r>
              <a:rPr lang="en-US" sz="1100" b="0" spc="48" kern="0" dirty="0">
                <a:solidFill>
                  <a:srgbClr val="FFFFFF"/>
                </a:solidFill>
                <a:latin typeface="Manrope" pitchFamily="34" charset="0"/>
                <a:ea typeface="Manrope" pitchFamily="34" charset="-122"/>
                <a:cs typeface="Manrope" pitchFamily="34" charset="-120"/>
              </a:rPr>
              <a:t>On Training dataset</a:t>
            </a:r>
            <a:endParaRPr lang="en-US" sz="1050" dirty="0"/>
          </a:p>
        </p:txBody>
      </p:sp>
      <p:sp>
        <p:nvSpPr>
          <p:cNvPr id="11" name="Text 8"/>
          <p:cNvSpPr/>
          <p:nvPr/>
        </p:nvSpPr>
        <p:spPr>
          <a:xfrm>
            <a:off x="671016" y="3539535"/>
            <a:ext cx="3657600" cy="685800"/>
          </a:xfrm>
          <a:prstGeom prst="rect">
            <a:avLst/>
          </a:prstGeom>
          <a:noFill/>
          <a:ln/>
        </p:spPr>
        <p:txBody>
          <a:bodyPr wrap="square" lIns="0" tIns="0" rIns="0" bIns="0" rtlCol="0" anchor="t"/>
          <a:lstStyle/>
          <a:p>
            <a:pPr algn="ctr">
              <a:lnSpc>
                <a:spcPts val="5400"/>
              </a:lnSpc>
            </a:pPr>
            <a:r>
              <a:rPr lang="en-US" sz="6000" b="0" spc="-60" kern="0" dirty="0">
                <a:solidFill>
                  <a:srgbClr val="FFFFFF"/>
                </a:solidFill>
                <a:latin typeface="Manrope" pitchFamily="34" charset="0"/>
                <a:ea typeface="Manrope" pitchFamily="34" charset="-122"/>
                <a:cs typeface="Manrope" pitchFamily="34" charset="-120"/>
              </a:rPr>
              <a:t>89.22%</a:t>
            </a:r>
            <a:endParaRPr lang="en-US" sz="6000" dirty="0"/>
          </a:p>
        </p:txBody>
      </p:sp>
      <p:sp>
        <p:nvSpPr>
          <p:cNvPr id="12" name="Text 9"/>
          <p:cNvSpPr/>
          <p:nvPr/>
        </p:nvSpPr>
        <p:spPr>
          <a:xfrm>
            <a:off x="3585047" y="3825501"/>
            <a:ext cx="914400" cy="400050"/>
          </a:xfrm>
          <a:prstGeom prst="rect">
            <a:avLst/>
          </a:prstGeom>
          <a:noFill/>
          <a:ln/>
        </p:spPr>
        <p:txBody>
          <a:bodyPr wrap="square" lIns="0" tIns="0" rIns="0" bIns="0" rtlCol="0" anchor="t"/>
          <a:lstStyle/>
          <a:p>
            <a:pPr algn="ctr">
              <a:lnSpc>
                <a:spcPts val="1575"/>
              </a:lnSpc>
            </a:pPr>
            <a:r>
              <a:rPr lang="en-US" sz="1100" b="0" spc="48" kern="0" dirty="0">
                <a:solidFill>
                  <a:srgbClr val="FFFFFF"/>
                </a:solidFill>
                <a:latin typeface="Manrope" pitchFamily="34" charset="0"/>
                <a:ea typeface="Manrope" pitchFamily="34" charset="-122"/>
                <a:cs typeface="Manrope" pitchFamily="34" charset="-120"/>
              </a:rPr>
              <a:t>On Testing dataset</a:t>
            </a:r>
            <a:endParaRPr lang="en-US" sz="1050" dirty="0"/>
          </a:p>
        </p:txBody>
      </p:sp>
      <p:sp>
        <p:nvSpPr>
          <p:cNvPr id="13" name="Text 10"/>
          <p:cNvSpPr/>
          <p:nvPr/>
        </p:nvSpPr>
        <p:spPr>
          <a:xfrm>
            <a:off x="4659972" y="3539535"/>
            <a:ext cx="3657600" cy="685800"/>
          </a:xfrm>
          <a:prstGeom prst="rect">
            <a:avLst/>
          </a:prstGeom>
          <a:noFill/>
          <a:ln/>
        </p:spPr>
        <p:txBody>
          <a:bodyPr wrap="square" lIns="0" tIns="0" rIns="0" bIns="0" rtlCol="0" anchor="t"/>
          <a:lstStyle/>
          <a:p>
            <a:pPr algn="ctr">
              <a:lnSpc>
                <a:spcPts val="5400"/>
              </a:lnSpc>
            </a:pPr>
            <a:r>
              <a:rPr lang="en-US" sz="6000" b="0" spc="-60" kern="0" dirty="0">
                <a:solidFill>
                  <a:srgbClr val="FFFFFF"/>
                </a:solidFill>
                <a:latin typeface="Manrope" pitchFamily="34" charset="0"/>
                <a:ea typeface="Manrope" pitchFamily="34" charset="-122"/>
                <a:cs typeface="Manrope" pitchFamily="34" charset="-120"/>
              </a:rPr>
              <a:t>88.740%</a:t>
            </a:r>
            <a:endParaRPr lang="en-US" sz="6000" dirty="0"/>
          </a:p>
        </p:txBody>
      </p:sp>
      <p:sp>
        <p:nvSpPr>
          <p:cNvPr id="14" name="Text 11"/>
          <p:cNvSpPr/>
          <p:nvPr/>
        </p:nvSpPr>
        <p:spPr>
          <a:xfrm>
            <a:off x="7510303" y="3825501"/>
            <a:ext cx="914400" cy="400050"/>
          </a:xfrm>
          <a:prstGeom prst="rect">
            <a:avLst/>
          </a:prstGeom>
          <a:noFill/>
          <a:ln/>
        </p:spPr>
        <p:txBody>
          <a:bodyPr wrap="square" lIns="0" tIns="0" rIns="0" bIns="0" rtlCol="0" anchor="t"/>
          <a:lstStyle/>
          <a:p>
            <a:pPr algn="ctr">
              <a:lnSpc>
                <a:spcPts val="1575"/>
              </a:lnSpc>
            </a:pPr>
            <a:r>
              <a:rPr lang="en-US" sz="1100" b="0" spc="48" kern="0" dirty="0">
                <a:solidFill>
                  <a:srgbClr val="FFFFFF"/>
                </a:solidFill>
                <a:latin typeface="Manrope" pitchFamily="34" charset="0"/>
                <a:ea typeface="Manrope" pitchFamily="34" charset="-122"/>
                <a:cs typeface="Manrope" pitchFamily="34" charset="-120"/>
              </a:rPr>
              <a:t>On Testing dataset</a:t>
            </a:r>
            <a:endParaRPr lang="en-US" sz="1050" dirty="0"/>
          </a:p>
        </p:txBody>
      </p:sp>
      <p:sp>
        <p:nvSpPr>
          <p:cNvPr id="15" name="Text 12"/>
          <p:cNvSpPr/>
          <p:nvPr/>
        </p:nvSpPr>
        <p:spPr>
          <a:xfrm>
            <a:off x="1909538" y="1917682"/>
            <a:ext cx="1828800" cy="166687"/>
          </a:xfrm>
          <a:prstGeom prst="rect">
            <a:avLst/>
          </a:prstGeom>
          <a:noFill/>
          <a:ln/>
        </p:spPr>
        <p:txBody>
          <a:bodyPr wrap="none" lIns="0" tIns="0" rIns="0" bIns="0" rtlCol="0" anchor="t">
            <a:spAutoFit/>
          </a:bodyPr>
          <a:lstStyle/>
          <a:p>
            <a:pPr algn="l">
              <a:lnSpc>
                <a:spcPts val="1313"/>
              </a:lnSpc>
            </a:pPr>
            <a:r>
              <a:rPr lang="en-US" sz="1100" b="1" spc="12" kern="0" dirty="0">
                <a:solidFill>
                  <a:srgbClr val="FFFFFF"/>
                </a:solidFill>
                <a:latin typeface="Manrope" pitchFamily="34" charset="0"/>
                <a:ea typeface="Manrope" pitchFamily="34" charset="-122"/>
                <a:cs typeface="Manrope" pitchFamily="34" charset="-120"/>
              </a:rPr>
              <a:t>On Sampled Dataset</a:t>
            </a:r>
            <a:endParaRPr lang="en-US" sz="1050" dirty="0"/>
          </a:p>
        </p:txBody>
      </p:sp>
      <p:sp>
        <p:nvSpPr>
          <p:cNvPr id="16" name="Text 13"/>
          <p:cNvSpPr/>
          <p:nvPr/>
        </p:nvSpPr>
        <p:spPr>
          <a:xfrm>
            <a:off x="5875513" y="1915925"/>
            <a:ext cx="1828800" cy="166687"/>
          </a:xfrm>
          <a:prstGeom prst="rect">
            <a:avLst/>
          </a:prstGeom>
          <a:noFill/>
          <a:ln/>
        </p:spPr>
        <p:txBody>
          <a:bodyPr wrap="none" lIns="0" tIns="0" rIns="0" bIns="0" rtlCol="0" anchor="t">
            <a:spAutoFit/>
          </a:bodyPr>
          <a:lstStyle/>
          <a:p>
            <a:pPr algn="l">
              <a:lnSpc>
                <a:spcPts val="1313"/>
              </a:lnSpc>
            </a:pPr>
            <a:r>
              <a:rPr lang="en-US" sz="1100" b="1" spc="12" kern="0" dirty="0">
                <a:solidFill>
                  <a:srgbClr val="FFFFFF"/>
                </a:solidFill>
                <a:latin typeface="Manrope" pitchFamily="34" charset="0"/>
                <a:ea typeface="Manrope" pitchFamily="34" charset="-122"/>
                <a:cs typeface="Manrope" pitchFamily="34" charset="-120"/>
              </a:rPr>
              <a:t>On Original Dataset</a:t>
            </a:r>
            <a:endParaRPr lang="en-US" sz="1050" dirty="0"/>
          </a:p>
        </p:txBody>
      </p:sp>
      <p:pic>
        <p:nvPicPr>
          <p:cNvPr id="17"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6758" y="1134992"/>
            <a:ext cx="8229600" cy="411460"/>
          </a:xfrm>
          <a:prstGeom prst="rect">
            <a:avLst/>
          </a:prstGeom>
          <a:noFill/>
          <a:ln/>
        </p:spPr>
        <p:txBody>
          <a:bodyPr wrap="square" lIns="0" tIns="0" rIns="0" bIns="0" rtlCol="0" anchor="ctr"/>
          <a:lstStyle/>
          <a:p>
            <a:pPr algn="ctr">
              <a:lnSpc>
                <a:spcPts val="3240"/>
              </a:lnSpc>
            </a:pPr>
            <a:r>
              <a:rPr lang="en-US" sz="3600" b="0" spc="-60" kern="0" dirty="0">
                <a:solidFill>
                  <a:srgbClr val="FFFFFF"/>
                </a:solidFill>
                <a:latin typeface="Manrope" pitchFamily="34" charset="0"/>
                <a:ea typeface="Manrope" pitchFamily="34" charset="-122"/>
                <a:cs typeface="Manrope" pitchFamily="34" charset="-120"/>
              </a:rPr>
              <a:t>Suggestions for improvements</a:t>
            </a:r>
            <a:endParaRPr lang="en-US" sz="3600" dirty="0"/>
          </a:p>
        </p:txBody>
      </p:sp>
      <p:sp>
        <p:nvSpPr>
          <p:cNvPr id="4" name="Text 1"/>
          <p:cNvSpPr/>
          <p:nvPr/>
        </p:nvSpPr>
        <p:spPr>
          <a:xfrm>
            <a:off x="472687" y="1847051"/>
            <a:ext cx="8229600" cy="2000250"/>
          </a:xfrm>
          <a:prstGeom prst="rect">
            <a:avLst/>
          </a:prstGeom>
          <a:noFill/>
          <a:ln/>
        </p:spPr>
        <p:txBody>
          <a:bodyPr wrap="square" lIns="0" tIns="0" rIns="0" bIns="0" rtlCol="0" anchor="t"/>
          <a:lstStyle/>
          <a:p>
            <a:pPr algn="l" marL="190500" indent="-190500">
              <a:lnSpc>
                <a:spcPts val="1575"/>
              </a:lnSpc>
              <a:buSzPct val="100000"/>
              <a:buChar char="•"/>
            </a:pPr>
            <a:r>
              <a:rPr lang="en-US" sz="1100" b="0" spc="48" kern="0" dirty="0">
                <a:solidFill>
                  <a:srgbClr val="FFFFFF"/>
                </a:solidFill>
                <a:latin typeface="Manrope" pitchFamily="34" charset="0"/>
                <a:ea typeface="Manrope" pitchFamily="34" charset="-122"/>
                <a:cs typeface="Manrope" pitchFamily="34" charset="-120"/>
              </a:rPr>
              <a:t>One way to improve the accuracy of the model is to use a new model which can be created using TensorFlow. </a:t>
            </a:r>
            <a:endParaRPr lang="en-US" sz="1050" dirty="0"/>
          </a:p>
          <a:p>
            <a:pPr algn="l">
              <a:lnSpc>
                <a:spcPts val="1575"/>
              </a:lnSpc>
            </a:pPr>
            <a:endParaRPr lang="en-US" sz="1050" dirty="0"/>
          </a:p>
          <a:p>
            <a:pPr algn="l" marL="190500" indent="-190500">
              <a:lnSpc>
                <a:spcPts val="1575"/>
              </a:lnSpc>
              <a:buSzPct val="100000"/>
              <a:buChar char="•"/>
            </a:pPr>
            <a:r>
              <a:rPr lang="en-US" sz="1100" b="0" spc="48" kern="0" dirty="0">
                <a:solidFill>
                  <a:srgbClr val="FFFFFF"/>
                </a:solidFill>
                <a:latin typeface="Manrope" pitchFamily="34" charset="0"/>
                <a:ea typeface="Manrope" pitchFamily="34" charset="-122"/>
                <a:cs typeface="Manrope" pitchFamily="34" charset="-120"/>
              </a:rPr>
              <a:t>Artificial Neural Networks(ANN) can be used to solve the errors existing in Linear Regression predictions and also help us increase the accuracy of the model without the model overfitting or underfitting the dataset.</a:t>
            </a:r>
            <a:endParaRPr lang="en-US" sz="1050" dirty="0"/>
          </a:p>
          <a:p>
            <a:pPr algn="l">
              <a:lnSpc>
                <a:spcPts val="1575"/>
              </a:lnSpc>
            </a:pPr>
            <a:endParaRPr lang="en-US" sz="1050" dirty="0"/>
          </a:p>
          <a:p>
            <a:pPr algn="l" marL="190500" indent="-190500">
              <a:lnSpc>
                <a:spcPts val="1575"/>
              </a:lnSpc>
              <a:buSzPct val="100000"/>
              <a:buChar char="•"/>
            </a:pPr>
            <a:r>
              <a:rPr lang="en-US" sz="1100" b="0" spc="48" kern="0" dirty="0">
                <a:solidFill>
                  <a:srgbClr val="FFFFFF"/>
                </a:solidFill>
                <a:latin typeface="Manrope" pitchFamily="34" charset="0"/>
                <a:ea typeface="Manrope" pitchFamily="34" charset="-122"/>
                <a:cs typeface="Manrope" pitchFamily="34" charset="-120"/>
              </a:rPr>
              <a:t>Multiple updated datasets can be referred to get the latest insights on the current ongoing trends in the market. This can be used to get accurate predictions for prices concerning the current market trends.</a:t>
            </a:r>
            <a:endParaRPr lang="en-US" sz="1050" dirty="0"/>
          </a:p>
          <a:p>
            <a:pPr algn="l">
              <a:lnSpc>
                <a:spcPts val="1575"/>
              </a:lnSpc>
            </a:pPr>
            <a:endParaRPr lang="en-US" sz="1050" dirty="0"/>
          </a:p>
          <a:p>
            <a:pPr algn="l" marL="190500" indent="-190500">
              <a:lnSpc>
                <a:spcPts val="1575"/>
              </a:lnSpc>
              <a:buSzPct val="100000"/>
              <a:buChar char="•"/>
            </a:pPr>
            <a:r>
              <a:rPr lang="en-US" sz="1100" b="0" spc="48" kern="0" dirty="0">
                <a:solidFill>
                  <a:srgbClr val="FFFFFF"/>
                </a:solidFill>
                <a:latin typeface="Manrope" pitchFamily="34" charset="0"/>
                <a:ea typeface="Manrope" pitchFamily="34" charset="-122"/>
                <a:cs typeface="Manrope" pitchFamily="34" charset="-120"/>
              </a:rPr>
              <a:t>Another improvement that is possible is to convolve various updated datasets from various sources and try to remove the redundancies, if any, from the dataset to increase the accuracy of the model.</a:t>
            </a:r>
            <a:endParaRPr lang="en-US" sz="105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6288" y="2476232"/>
            <a:ext cx="8229600" cy="1071563"/>
          </a:xfrm>
          <a:prstGeom prst="rect">
            <a:avLst/>
          </a:prstGeom>
          <a:noFill/>
          <a:ln/>
        </p:spPr>
        <p:txBody>
          <a:bodyPr wrap="square" lIns="0" tIns="0" rIns="0" bIns="0" rtlCol="0" anchor="b"/>
          <a:lstStyle/>
          <a:p>
            <a:pPr algn="ctr">
              <a:lnSpc>
                <a:spcPts val="1688"/>
              </a:lnSpc>
            </a:pPr>
            <a:r>
              <a:rPr lang="en-US" sz="1400" b="0" i="1" spc="12" kern="0" dirty="0">
                <a:solidFill>
                  <a:srgbClr val="FFFFFF"/>
                </a:solidFill>
                <a:latin typeface="Manrope" pitchFamily="34" charset="0"/>
                <a:ea typeface="Manrope" pitchFamily="34" charset="-122"/>
                <a:cs typeface="Manrope" pitchFamily="34" charset="-120"/>
              </a:rPr>
              <a:t>-Karthik Sarma Dhulipati (2105800)</a:t>
            </a:r>
            <a:endParaRPr lang="en-US" sz="1350" dirty="0"/>
          </a:p>
          <a:p>
            <a:pPr algn="ctr">
              <a:lnSpc>
                <a:spcPts val="1688"/>
              </a:lnSpc>
            </a:pPr>
            <a:r>
              <a:rPr lang="en-US" sz="1400" b="0" i="1" spc="12" kern="0" dirty="0">
                <a:solidFill>
                  <a:srgbClr val="FFFFFF"/>
                </a:solidFill>
                <a:latin typeface="Manrope" pitchFamily="34" charset="0"/>
                <a:ea typeface="Manrope" pitchFamily="34" charset="-122"/>
                <a:cs typeface="Manrope" pitchFamily="34" charset="-120"/>
              </a:rPr>
              <a:t>-Saunak Saha (2105660)</a:t>
            </a:r>
            <a:endParaRPr lang="en-US" sz="1350" dirty="0"/>
          </a:p>
          <a:p>
            <a:pPr algn="ctr">
              <a:lnSpc>
                <a:spcPts val="1688"/>
              </a:lnSpc>
            </a:pPr>
            <a:r>
              <a:rPr lang="en-US" sz="1400" b="0" i="1" spc="12" kern="0" dirty="0">
                <a:solidFill>
                  <a:srgbClr val="FFFFFF"/>
                </a:solidFill>
                <a:latin typeface="Manrope" pitchFamily="34" charset="0"/>
                <a:ea typeface="Manrope" pitchFamily="34" charset="-122"/>
                <a:cs typeface="Manrope" pitchFamily="34" charset="-120"/>
              </a:rPr>
              <a:t>-Tanisha Sarkar (2105762)</a:t>
            </a:r>
            <a:endParaRPr lang="en-US" sz="1350" dirty="0"/>
          </a:p>
          <a:p>
            <a:pPr algn="ctr">
              <a:lnSpc>
                <a:spcPts val="1688"/>
              </a:lnSpc>
            </a:pPr>
            <a:r>
              <a:rPr lang="en-US" sz="1400" b="0" i="1" spc="12" kern="0" dirty="0">
                <a:solidFill>
                  <a:srgbClr val="FFFFFF"/>
                </a:solidFill>
                <a:latin typeface="Manrope" pitchFamily="34" charset="0"/>
                <a:ea typeface="Manrope" pitchFamily="34" charset="-122"/>
                <a:cs typeface="Manrope" pitchFamily="34" charset="-120"/>
              </a:rPr>
              <a:t>-Rishav Pandey (2105733)</a:t>
            </a:r>
            <a:endParaRPr lang="en-US" sz="1350" dirty="0"/>
          </a:p>
          <a:p>
            <a:pPr algn="ctr" marL="190500" indent="-190500">
              <a:lnSpc>
                <a:spcPts val="1688"/>
              </a:lnSpc>
              <a:buSzPct val="100000"/>
              <a:buChar char="•"/>
            </a:pPr>
            <a:r>
              <a:rPr lang="en-US" sz="1400" b="0" i="1" spc="12" kern="0" dirty="0">
                <a:solidFill>
                  <a:srgbClr val="FFFFFF"/>
                </a:solidFill>
                <a:latin typeface="Manrope" pitchFamily="34" charset="0"/>
                <a:ea typeface="Manrope" pitchFamily="34" charset="-122"/>
                <a:cs typeface="Manrope" pitchFamily="34" charset="-120"/>
              </a:rPr>
              <a:t>-Ayush Yadav (2105873)</a:t>
            </a:r>
            <a:endParaRPr lang="en-US" sz="1350" dirty="0"/>
          </a:p>
        </p:txBody>
      </p:sp>
      <p:sp>
        <p:nvSpPr>
          <p:cNvPr id="4" name="Text 1"/>
          <p:cNvSpPr/>
          <p:nvPr/>
        </p:nvSpPr>
        <p:spPr>
          <a:xfrm>
            <a:off x="476758" y="1852860"/>
            <a:ext cx="8229600" cy="411460"/>
          </a:xfrm>
          <a:prstGeom prst="rect">
            <a:avLst/>
          </a:prstGeom>
          <a:noFill/>
          <a:ln/>
        </p:spPr>
        <p:txBody>
          <a:bodyPr wrap="square" lIns="0" tIns="0" rIns="0" bIns="0" rtlCol="0" anchor="ctr"/>
          <a:lstStyle/>
          <a:p>
            <a:pPr algn="ctr">
              <a:lnSpc>
                <a:spcPts val="3240"/>
              </a:lnSpc>
            </a:pPr>
            <a:r>
              <a:rPr lang="en-US" sz="3600" b="0" spc="-60" kern="0" dirty="0">
                <a:solidFill>
                  <a:srgbClr val="FFFFFF"/>
                </a:solidFill>
                <a:latin typeface="Manrope" pitchFamily="34" charset="0"/>
                <a:ea typeface="Manrope" pitchFamily="34" charset="-122"/>
                <a:cs typeface="Manrope" pitchFamily="34" charset="-120"/>
              </a:rPr>
              <a:t>Thank You</a:t>
            </a:r>
            <a:endParaRPr lang="en-US" sz="360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0D0E13"/>
        </a:solidFill>
      </p:bgPr>
    </p:bg>
    <p:spTree>
      <p:nvGrpSpPr>
        <p:cNvPr id="1" name=""/>
        <p:cNvGrpSpPr/>
        <p:nvPr/>
      </p:nvGrpSpPr>
      <p:grpSpPr>
        <a:xfrm>
          <a:off x="0" y="0"/>
          <a:ext cx="0" cy="0"/>
          <a:chOff x="0" y="0"/>
          <a:chExt cx="0" cy="0"/>
        </a:xfrm>
      </p:grpSpPr>
      <p:pic>
        <p:nvPicPr>
          <p:cNvPr id="3" name="Image 0" descr="https://pitch-assets-ccb95893-de3f-4266-973c-20049231b248.s3.eu-west-1.amazonaws.com/e77ace16-0c5d-4c12-bf3a-c8e5ee38c03e?pitch-bytes=1023888&amp;pitch-content-type=image%2F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https://pitch-assets-ccb95893-de3f-4266-973c-20049231b248.s3.eu-west-1.amazonaws.com/2f9e2d8e-590b-4ba5-bf4d-045861e91daa?pitch-bytes=202963&amp;pitch-content-type=image%2Fpng">
            <a:hlinkClick r:id="rId3" tooltip=""/>
          </p:cNvPr>
          <p:cNvPicPr>
            <a:picLocks noChangeAspect="1"/>
          </p:cNvPicPr>
          <p:nvPr/>
        </p:nvPicPr>
        <p:blipFill>
          <a:blip r:embed="rId2"/>
          <a:srcRect l="0" r="0" t="0" b="0"/>
          <a:stretch/>
        </p:blipFill>
        <p:spPr>
          <a:xfrm>
            <a:off x="3144376" y="3373067"/>
            <a:ext cx="2856374" cy="457020"/>
          </a:xfrm>
          <a:prstGeom prst="rect">
            <a:avLst/>
          </a:prstGeom>
          <a:effectLst>
            <a:outerShdw sx="100000" sy="100000" kx="0" ky="0" algn="bl" rotWithShape="0" blurRad="152400" dist="50800" dir="3780000">
              <a:srgbClr val="000000">
                <a:alpha val="1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6758" y="1460388"/>
            <a:ext cx="8229600" cy="2828925"/>
          </a:xfrm>
          <a:prstGeom prst="rect">
            <a:avLst/>
          </a:prstGeom>
          <a:noFill/>
          <a:ln/>
        </p:spPr>
        <p:txBody>
          <a:bodyPr wrap="square" lIns="0" tIns="0" rIns="0" bIns="0" rtlCol="0" anchor="ctr"/>
          <a:lstStyle/>
          <a:p>
            <a:pPr algn="ctr">
              <a:lnSpc>
                <a:spcPts val="2025"/>
              </a:lnSpc>
            </a:pPr>
            <a:endParaRPr lang="en-US" sz="1350" dirty="0"/>
          </a:p>
          <a:p>
            <a:pPr algn="ctr">
              <a:lnSpc>
                <a:spcPts val="2025"/>
              </a:lnSpc>
            </a:pPr>
            <a:r>
              <a:rPr lang="en-US" sz="1400" b="0" spc="60" kern="0" dirty="0">
                <a:solidFill>
                  <a:srgbClr val="FFFFFF"/>
                </a:solidFill>
                <a:latin typeface="Manrope" pitchFamily="34" charset="0"/>
                <a:ea typeface="Manrope" pitchFamily="34" charset="-122"/>
                <a:cs typeface="Manrope" pitchFamily="34" charset="-120"/>
              </a:rPr>
              <a:t>The problem statement for diamond price analysis and prediction involves conducting a data visualization analysis on the given dataset and building a model that precisely predicts the price of diamonds, considering various features such as carat weight, cut, color, clarity, and dimensions. The objective is to utilize machine learning algorithms to examine historical data and uncover patterns that impact diamond prices.</a:t>
            </a:r>
            <a:pPr algn="ctr">
              <a:lnSpc>
                <a:spcPts val="2025"/>
              </a:lnSpc>
            </a:pPr>
            <a:r>
              <a:rPr lang="en-US" sz="1400" b="0" spc="60" kern="0" dirty="0">
                <a:solidFill>
                  <a:srgbClr val="FFFFFF"/>
                </a:solidFill>
                <a:latin typeface="Manrope" pitchFamily="34" charset="0"/>
                <a:ea typeface="Manrope" pitchFamily="34" charset="-122"/>
                <a:cs typeface="Manrope" pitchFamily="34" charset="-120"/>
              </a:rPr>
              <a:t>. By understanding these factors, the model aims to provide insights into market trends and assist in pricing decisions for buyers and sellers in the diamond industry.</a:t>
            </a:r>
            <a:endParaRPr lang="en-US" sz="1350" dirty="0"/>
          </a:p>
          <a:p>
            <a:pPr algn="ctr">
              <a:lnSpc>
                <a:spcPts val="2025"/>
              </a:lnSpc>
            </a:pPr>
            <a:endParaRPr lang="en-US" sz="1350" dirty="0"/>
          </a:p>
          <a:p>
            <a:pPr algn="ctr">
              <a:lnSpc>
                <a:spcPts val="2025"/>
              </a:lnSpc>
            </a:pPr>
            <a:endParaRPr lang="en-US" sz="1350" dirty="0"/>
          </a:p>
          <a:p>
            <a:pPr algn="ctr">
              <a:lnSpc>
                <a:spcPts val="2025"/>
              </a:lnSpc>
            </a:pPr>
            <a:endParaRPr lang="en-US" sz="1350" dirty="0"/>
          </a:p>
        </p:txBody>
      </p:sp>
      <p:sp>
        <p:nvSpPr>
          <p:cNvPr id="4" name="Text 1"/>
          <p:cNvSpPr/>
          <p:nvPr/>
        </p:nvSpPr>
        <p:spPr>
          <a:xfrm>
            <a:off x="2907794" y="682321"/>
            <a:ext cx="3657600" cy="476250"/>
          </a:xfrm>
          <a:prstGeom prst="rect">
            <a:avLst/>
          </a:prstGeom>
          <a:noFill/>
          <a:ln/>
        </p:spPr>
        <p:txBody>
          <a:bodyPr wrap="none" lIns="0" tIns="0" rIns="0" bIns="0" rtlCol="0" anchor="t">
            <a:spAutoFit/>
          </a:bodyPr>
          <a:lstStyle/>
          <a:p>
            <a:pPr algn="ctr">
              <a:lnSpc>
                <a:spcPts val="3750"/>
              </a:lnSpc>
            </a:pPr>
            <a:r>
              <a:rPr lang="en-US" sz="3000" b="0" dirty="0">
                <a:solidFill>
                  <a:srgbClr val="FFFFFF"/>
                </a:solidFill>
                <a:latin typeface="Manrope" pitchFamily="34" charset="0"/>
                <a:ea typeface="Manrope" pitchFamily="34" charset="-122"/>
                <a:cs typeface="Manrope" pitchFamily="34" charset="-120"/>
              </a:rPr>
              <a:t>Problem Statement</a:t>
            </a:r>
            <a:endParaRPr lang="en-US" sz="3000" dirty="0"/>
          </a:p>
        </p:txBody>
      </p:sp>
      <p:sp>
        <p:nvSpPr>
          <p:cNvPr id="5" name="Text 2"/>
          <p:cNvSpPr/>
          <p:nvPr/>
        </p:nvSpPr>
        <p:spPr>
          <a:xfrm>
            <a:off x="476771" y="2073903"/>
            <a:ext cx="9144000" cy="400050"/>
          </a:xfrm>
          <a:prstGeom prst="rect">
            <a:avLst/>
          </a:prstGeom>
          <a:noFill/>
          <a:ln/>
        </p:spPr>
        <p:txBody>
          <a:bodyPr wrap="square" lIns="0" tIns="0" rIns="0" bIns="0" rtlCol="0" anchor="t"/>
          <a:lstStyle/>
          <a:p>
            <a:pPr algn="ctr">
              <a:lnSpc>
                <a:spcPts val="1575"/>
              </a:lnSpc>
            </a:pPr>
            <a:endParaRPr lang="en-US" sz="1050" dirty="0"/>
          </a:p>
          <a:p>
            <a:pPr algn="ctr">
              <a:lnSpc>
                <a:spcPts val="1575"/>
              </a:lnSpc>
            </a:pPr>
            <a:endParaRPr lang="en-US" sz="1050" dirty="0"/>
          </a:p>
        </p:txBody>
      </p:sp>
      <p:pic>
        <p:nvPicPr>
          <p:cNvPr id="6"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2413943" y="2095829"/>
            <a:ext cx="4572000" cy="476250"/>
          </a:xfrm>
          <a:prstGeom prst="rect">
            <a:avLst/>
          </a:prstGeom>
          <a:noFill/>
          <a:ln/>
        </p:spPr>
        <p:txBody>
          <a:bodyPr wrap="none" lIns="0" tIns="0" rIns="0" bIns="0" rtlCol="0" anchor="t">
            <a:spAutoFit/>
          </a:bodyPr>
          <a:lstStyle/>
          <a:p>
            <a:pPr algn="ctr">
              <a:lnSpc>
                <a:spcPts val="3750"/>
              </a:lnSpc>
            </a:pPr>
            <a:r>
              <a:rPr lang="en-US" sz="3000" b="0" dirty="0">
                <a:solidFill>
                  <a:srgbClr val="FFFFFF"/>
                </a:solidFill>
                <a:latin typeface="Manrope" pitchFamily="34" charset="0"/>
                <a:ea typeface="Manrope" pitchFamily="34" charset="-122"/>
                <a:cs typeface="Manrope" pitchFamily="34" charset="-120"/>
              </a:rPr>
              <a:t>Data Source and Schema</a:t>
            </a:r>
            <a:endParaRPr lang="en-US" sz="3000" dirty="0"/>
          </a:p>
        </p:txBody>
      </p:sp>
      <p:pic>
        <p:nvPicPr>
          <p:cNvPr id="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5488" y="196172"/>
            <a:ext cx="8229600" cy="5143500"/>
          </a:xfrm>
          <a:prstGeom prst="rect">
            <a:avLst/>
          </a:prstGeom>
          <a:noFill/>
          <a:ln/>
        </p:spPr>
        <p:txBody>
          <a:bodyPr wrap="square" lIns="0" tIns="0" rIns="0" bIns="0" rtlCol="0" anchor="t"/>
          <a:lstStyle/>
          <a:p>
            <a:pPr algn="just">
              <a:lnSpc>
                <a:spcPts val="2025"/>
              </a:lnSpc>
            </a:pPr>
            <a:endParaRPr lang="en-US" sz="1350" dirty="0"/>
          </a:p>
          <a:p>
            <a:pPr algn="just">
              <a:lnSpc>
                <a:spcPts val="2025"/>
              </a:lnSpc>
            </a:pPr>
            <a:r>
              <a:rPr lang="en-US" sz="1400" b="0" spc="48" kern="0" dirty="0">
                <a:solidFill>
                  <a:srgbClr val="FFFFFF"/>
                </a:solidFill>
                <a:latin typeface="Manrope" pitchFamily="34" charset="0"/>
                <a:ea typeface="Manrope" pitchFamily="34" charset="-122"/>
                <a:cs typeface="Manrope" pitchFamily="34" charset="-120"/>
              </a:rPr>
              <a:t>There are 9 independent variables:  Carat, Cut, Color, Clarity, Depth, Table, x, y, and z. </a:t>
            </a:r>
            <a:endParaRPr lang="en-US" sz="1350" dirty="0"/>
          </a:p>
          <a:p>
            <a:pPr algn="just">
              <a:lnSpc>
                <a:spcPts val="2025"/>
              </a:lnSpc>
            </a:pPr>
            <a:endParaRPr lang="en-US" sz="1350" dirty="0"/>
          </a:p>
          <a:p>
            <a:pPr algn="just">
              <a:lnSpc>
                <a:spcPts val="2025"/>
              </a:lnSpc>
            </a:pPr>
            <a:r>
              <a:rPr lang="en-US" sz="1400" b="0" spc="48" kern="0" dirty="0">
                <a:solidFill>
                  <a:srgbClr val="FFFFFF"/>
                </a:solidFill>
                <a:latin typeface="Manrope" pitchFamily="34" charset="0"/>
                <a:ea typeface="Manrope" pitchFamily="34" charset="-122"/>
                <a:cs typeface="Manrope" pitchFamily="34" charset="-120"/>
              </a:rPr>
              <a:t> Carat: carat refers to the unique unit of weight measurement used exclusively to weigh gemstones and Diamonds. </a:t>
            </a:r>
            <a:endParaRPr lang="en-US" sz="1350" dirty="0"/>
          </a:p>
          <a:p>
            <a:pPr algn="just">
              <a:lnSpc>
                <a:spcPts val="2025"/>
              </a:lnSpc>
            </a:pPr>
            <a:r>
              <a:rPr lang="en-US" sz="1400" b="0" spc="48" kern="0" dirty="0">
                <a:solidFill>
                  <a:srgbClr val="FFFFFF"/>
                </a:solidFill>
                <a:latin typeface="Manrope" pitchFamily="34" charset="0"/>
                <a:ea typeface="Manrope" pitchFamily="34" charset="-122"/>
                <a:cs typeface="Manrope" pitchFamily="34" charset="-120"/>
              </a:rPr>
              <a:t> Cut: quality of diamond cut.</a:t>
            </a:r>
            <a:endParaRPr lang="en-US" sz="1350" dirty="0"/>
          </a:p>
          <a:p>
            <a:pPr algn="just">
              <a:lnSpc>
                <a:spcPts val="2025"/>
              </a:lnSpc>
            </a:pPr>
            <a:r>
              <a:rPr lang="en-US" sz="1400" b="0" spc="48" kern="0" dirty="0">
                <a:solidFill>
                  <a:srgbClr val="FFFFFF"/>
                </a:solidFill>
                <a:latin typeface="Manrope" pitchFamily="34" charset="0"/>
                <a:ea typeface="Manrope" pitchFamily="34" charset="-122"/>
                <a:cs typeface="Manrope" pitchFamily="34" charset="-120"/>
              </a:rPr>
              <a:t> Color: The color of the diamond. </a:t>
            </a:r>
            <a:endParaRPr lang="en-US" sz="1350" dirty="0"/>
          </a:p>
          <a:p>
            <a:pPr algn="just">
              <a:lnSpc>
                <a:spcPts val="2025"/>
              </a:lnSpc>
            </a:pPr>
            <a:r>
              <a:rPr lang="en-US" sz="1400" b="0" spc="48" kern="0" dirty="0">
                <a:solidFill>
                  <a:srgbClr val="FFFFFF"/>
                </a:solidFill>
                <a:latin typeface="Manrope" pitchFamily="34" charset="0"/>
                <a:ea typeface="Manrope" pitchFamily="34" charset="-122"/>
                <a:cs typeface="Manrope" pitchFamily="34" charset="-120"/>
              </a:rPr>
              <a:t> Clarity: Diamond clarity is a measure of the purity and rarity of the stone, Graded by the visibility of  these characteristics under 10-power magnification. </a:t>
            </a:r>
            <a:endParaRPr lang="en-US" sz="1350" dirty="0"/>
          </a:p>
          <a:p>
            <a:pPr algn="just">
              <a:lnSpc>
                <a:spcPts val="2025"/>
              </a:lnSpc>
            </a:pPr>
            <a:r>
              <a:rPr lang="en-US" sz="1400" b="0" spc="48" kern="0" dirty="0">
                <a:solidFill>
                  <a:srgbClr val="FFFFFF"/>
                </a:solidFill>
                <a:latin typeface="Manrope" pitchFamily="34" charset="0"/>
                <a:ea typeface="Manrope" pitchFamily="34" charset="-122"/>
                <a:cs typeface="Manrope" pitchFamily="34" charset="-120"/>
              </a:rPr>
              <a:t> Depth: the depth of diamond is its Height (in millimeters) measured from the Culet (bottom tip) to   the table (flat, top  surface). </a:t>
            </a:r>
            <a:endParaRPr lang="en-US" sz="1350" dirty="0"/>
          </a:p>
          <a:p>
            <a:pPr algn="just">
              <a:lnSpc>
                <a:spcPts val="2025"/>
              </a:lnSpc>
            </a:pPr>
            <a:r>
              <a:rPr lang="en-US" sz="1400" b="0" spc="48" kern="0" dirty="0">
                <a:solidFill>
                  <a:srgbClr val="FFFFFF"/>
                </a:solidFill>
                <a:latin typeface="Manrope" pitchFamily="34" charset="0"/>
                <a:ea typeface="Manrope" pitchFamily="34" charset="-122"/>
                <a:cs typeface="Manrope" pitchFamily="34" charset="-120"/>
              </a:rPr>
              <a:t>Table: diamond's table is the facet which can be seen when the stone is viewed face up.</a:t>
            </a:r>
            <a:endParaRPr lang="en-US" sz="1350" dirty="0"/>
          </a:p>
          <a:p>
            <a:pPr algn="just">
              <a:lnSpc>
                <a:spcPts val="2025"/>
              </a:lnSpc>
            </a:pPr>
            <a:endParaRPr lang="en-US" sz="1350" dirty="0"/>
          </a:p>
          <a:p>
            <a:pPr algn="just">
              <a:lnSpc>
                <a:spcPts val="2025"/>
              </a:lnSpc>
            </a:pPr>
            <a:r>
              <a:rPr lang="en-US" sz="1400" b="0" spc="48" kern="0" dirty="0">
                <a:solidFill>
                  <a:srgbClr val="FFFFFF"/>
                </a:solidFill>
                <a:latin typeface="Manrope" pitchFamily="34" charset="0"/>
                <a:ea typeface="Manrope" pitchFamily="34" charset="-122"/>
                <a:cs typeface="Manrope" pitchFamily="34" charset="-120"/>
              </a:rPr>
              <a:t>x: Diamond X dimension. </a:t>
            </a:r>
            <a:endParaRPr lang="en-US" sz="1350" dirty="0"/>
          </a:p>
          <a:p>
            <a:pPr algn="just">
              <a:lnSpc>
                <a:spcPts val="2025"/>
              </a:lnSpc>
            </a:pPr>
            <a:r>
              <a:rPr lang="en-US" sz="1400" b="0" spc="48" kern="0" dirty="0">
                <a:solidFill>
                  <a:srgbClr val="FFFFFF"/>
                </a:solidFill>
                <a:latin typeface="Manrope" pitchFamily="34" charset="0"/>
                <a:ea typeface="Manrope" pitchFamily="34" charset="-122"/>
                <a:cs typeface="Manrope" pitchFamily="34" charset="-120"/>
              </a:rPr>
              <a:t>y: Diamond Y dimension.</a:t>
            </a:r>
            <a:endParaRPr lang="en-US" sz="1350" dirty="0"/>
          </a:p>
          <a:p>
            <a:pPr algn="just">
              <a:lnSpc>
                <a:spcPts val="2025"/>
              </a:lnSpc>
            </a:pPr>
            <a:r>
              <a:rPr lang="en-US" sz="1400" b="0" spc="48" kern="0" dirty="0">
                <a:solidFill>
                  <a:srgbClr val="FFFFFF"/>
                </a:solidFill>
                <a:latin typeface="Manrope" pitchFamily="34" charset="0"/>
                <a:ea typeface="Manrope" pitchFamily="34" charset="-122"/>
                <a:cs typeface="Manrope" pitchFamily="34" charset="-120"/>
              </a:rPr>
              <a:t> z: Diamond Z dimension. </a:t>
            </a:r>
            <a:endParaRPr lang="en-US" sz="1350" dirty="0"/>
          </a:p>
          <a:p>
            <a:pPr algn="just">
              <a:lnSpc>
                <a:spcPts val="2025"/>
              </a:lnSpc>
            </a:pPr>
            <a:r>
              <a:rPr lang="en-US" sz="1400" b="0" spc="48" kern="0" dirty="0">
                <a:solidFill>
                  <a:srgbClr val="FFFFFF"/>
                </a:solidFill>
                <a:latin typeface="Manrope" pitchFamily="34" charset="0"/>
                <a:ea typeface="Manrope" pitchFamily="34" charset="-122"/>
                <a:cs typeface="Manrope" pitchFamily="34" charset="-120"/>
              </a:rPr>
              <a:t>Target/Dependent Variable: Price of diamonds</a:t>
            </a:r>
            <a:endParaRPr lang="en-US" sz="1350" dirty="0"/>
          </a:p>
          <a:p>
            <a:pPr algn="just">
              <a:lnSpc>
                <a:spcPts val="2025"/>
              </a:lnSpc>
            </a:pPr>
            <a:endParaRPr lang="en-US" sz="1350" dirty="0"/>
          </a:p>
          <a:p>
            <a:pPr algn="just">
              <a:lnSpc>
                <a:spcPts val="2025"/>
              </a:lnSpc>
            </a:pPr>
            <a:endParaRPr lang="en-US" sz="1350" dirty="0"/>
          </a:p>
          <a:p>
            <a:pPr algn="just">
              <a:lnSpc>
                <a:spcPts val="2025"/>
              </a:lnSpc>
            </a:pPr>
            <a:endParaRPr lang="en-US" sz="1350" dirty="0"/>
          </a:p>
        </p:txBody>
      </p:sp>
      <p:pic>
        <p:nvPicPr>
          <p:cNvPr id="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9829" y="2155491"/>
            <a:ext cx="8229600" cy="411460"/>
          </a:xfrm>
          <a:prstGeom prst="rect">
            <a:avLst/>
          </a:prstGeom>
          <a:noFill/>
          <a:ln/>
        </p:spPr>
        <p:txBody>
          <a:bodyPr wrap="square" lIns="0" tIns="0" rIns="0" bIns="0" rtlCol="0" anchor="ctr"/>
          <a:lstStyle/>
          <a:p>
            <a:pPr algn="ctr">
              <a:lnSpc>
                <a:spcPts val="3240"/>
              </a:lnSpc>
            </a:pPr>
            <a:r>
              <a:rPr lang="en-US" sz="3600" b="0" spc="-60" kern="0" dirty="0">
                <a:solidFill>
                  <a:srgbClr val="FFFFFF"/>
                </a:solidFill>
                <a:latin typeface="Manrope" pitchFamily="34" charset="0"/>
                <a:ea typeface="Manrope" pitchFamily="34" charset="-122"/>
                <a:cs typeface="Manrope" pitchFamily="34" charset="-120"/>
              </a:rPr>
              <a:t>Exploratory Data Analysis</a:t>
            </a:r>
            <a:endParaRPr lang="en-US" sz="3600" dirty="0"/>
          </a:p>
        </p:txBody>
      </p:sp>
      <p:pic>
        <p:nvPicPr>
          <p:cNvPr id="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88998" y="98928"/>
            <a:ext cx="9144000" cy="1143000"/>
          </a:xfrm>
          <a:prstGeom prst="rect">
            <a:avLst/>
          </a:prstGeom>
          <a:noFill/>
          <a:ln/>
        </p:spPr>
        <p:txBody>
          <a:bodyPr wrap="square" lIns="0" tIns="0" rIns="0" bIns="0" rtlCol="0" anchor="t"/>
          <a:lstStyle/>
          <a:p>
            <a:pPr algn="l">
              <a:lnSpc>
                <a:spcPts val="1800"/>
              </a:lnSpc>
            </a:pPr>
            <a:r>
              <a:rPr lang="en-US" sz="1200" b="1" spc="48" kern="0" dirty="0">
                <a:solidFill>
                  <a:srgbClr val="FFFFFF"/>
                </a:solidFill>
                <a:latin typeface="Manrope" pitchFamily="34" charset="0"/>
                <a:ea typeface="Manrope" pitchFamily="34" charset="-122"/>
                <a:cs typeface="Manrope" pitchFamily="34" charset="-120"/>
              </a:rPr>
              <a:t>What is it?</a:t>
            </a:r>
            <a:endParaRPr lang="en-US" sz="1200" dirty="0"/>
          </a:p>
          <a:p>
            <a:pPr algn="l">
              <a:lnSpc>
                <a:spcPts val="1800"/>
              </a:lnSpc>
            </a:pPr>
            <a:r>
              <a:rPr lang="en-US" sz="1100" b="0" spc="48" kern="0" dirty="0">
                <a:solidFill>
                  <a:srgbClr val="FFFFFF"/>
                </a:solidFill>
                <a:latin typeface="Manrope" pitchFamily="34" charset="0"/>
                <a:ea typeface="Manrope" pitchFamily="34" charset="-122"/>
                <a:cs typeface="Manrope" pitchFamily="34" charset="-120"/>
              </a:rPr>
              <a:t>Exploratory Data Analysis refers to the critical process of performing initial investigations on data so as to discover patterns,to spot anomalies,to test hypothesis and to check assumptions with the help of summary statistics and graphical representations.</a:t>
            </a:r>
            <a:endParaRPr lang="en-US" sz="1200" dirty="0"/>
          </a:p>
          <a:p>
            <a:pPr algn="l">
              <a:lnSpc>
                <a:spcPts val="1800"/>
              </a:lnSpc>
            </a:pPr>
            <a:endParaRPr lang="en-US" sz="1200" dirty="0"/>
          </a:p>
          <a:p>
            <a:pPr algn="l">
              <a:lnSpc>
                <a:spcPts val="1800"/>
              </a:lnSpc>
            </a:pPr>
            <a:endParaRPr lang="en-US" sz="1200" dirty="0"/>
          </a:p>
        </p:txBody>
      </p:sp>
      <p:sp>
        <p:nvSpPr>
          <p:cNvPr id="4" name="Text 1"/>
          <p:cNvSpPr/>
          <p:nvPr/>
        </p:nvSpPr>
        <p:spPr>
          <a:xfrm>
            <a:off x="168434" y="1767090"/>
            <a:ext cx="4572000" cy="3000375"/>
          </a:xfrm>
          <a:prstGeom prst="rect">
            <a:avLst/>
          </a:prstGeom>
          <a:noFill/>
          <a:ln/>
        </p:spPr>
        <p:txBody>
          <a:bodyPr wrap="square" lIns="0" tIns="0" rIns="0" bIns="0" rtlCol="0" anchor="t"/>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The project we have worked on……………</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This project attempts to understand various trends present in the Diamonds Dataset and also tries to make anattempt to make a Linear Regression Model which tries to predict the price of any diamond based on itsattributes like carat,cut,color,clarity,etc.</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For this project, we shall be using the pre-existing dataset already present in the Seaborn library which provides us with a datset for prices and all other attributes of 53,840 diamonds in total. Some sampling may also be performed in order to derive insights from the entire dataset and to understand various trends exhibitedby the data. This is because performing operations on 53,840 tuples of data may increase the noise and the duration of execution of the programs as well.</a:t>
            </a:r>
            <a:endParaRPr lang="en-US" sz="1050" dirty="0"/>
          </a:p>
        </p:txBody>
      </p:sp>
      <p:pic>
        <p:nvPicPr>
          <p:cNvPr id="5" name="Image 0" descr="https://pitch-assets-ccb95893-de3f-4266-973c-20049231b248.s3.eu-west-1.amazonaws.com/81ae4094-af56-49b1-9984-9c528643d5d4?pitch-bytes=62424&amp;pitch-content-type=image%2Fpng">    </p:cNvPr>
          <p:cNvPicPr>
            <a:picLocks noChangeAspect="1"/>
          </p:cNvPicPr>
          <p:nvPr/>
        </p:nvPicPr>
        <p:blipFill>
          <a:blip r:embed="rId1"/>
          <a:srcRect l="422" r="422" t="0" b="0"/>
          <a:stretch/>
        </p:blipFill>
        <p:spPr>
          <a:xfrm>
            <a:off x="4348060" y="808357"/>
            <a:ext cx="3626343" cy="1875731"/>
          </a:xfrm>
          <a:prstGeom prst="rect">
            <a:avLst/>
          </a:prstGeom>
        </p:spPr>
      </p:pic>
      <p:sp>
        <p:nvSpPr>
          <p:cNvPr id="6" name="Text 2"/>
          <p:cNvSpPr/>
          <p:nvPr/>
        </p:nvSpPr>
        <p:spPr>
          <a:xfrm>
            <a:off x="125958" y="1650694"/>
            <a:ext cx="4180326" cy="3232248"/>
          </a:xfrm>
          <a:prstGeom prst="roundRect">
            <a:avLst>
              <a:gd name="adj" fmla="val -28290"/>
            </a:avLst>
          </a:prstGeom>
          <a:solidFill>
            <a:srgbClr val="000000">
              <a:alpha val="0"/>
            </a:srgbClr>
          </a:solidFill>
          <a:ln w="21167">
            <a:solidFill>
              <a:srgbClr val="FFFFFF"/>
            </a:solidFill>
          </a:ln>
        </p:spPr>
        <p:txBody>
          <a:bodyPr wrap="square" lIns="232240" tIns="381585" rIns="232240" bIns="381585" rtlCol="0" anchor="ctr"/>
          <a:lstStyle/>
          <a:p>
            <a:pPr algn="ctr">
              <a:lnSpc>
                <a:spcPts val="1575"/>
              </a:lnSpc>
            </a:pPr>
            <a:endParaRPr lang="en-US" sz="1050" dirty="0"/>
          </a:p>
        </p:txBody>
      </p:sp>
      <p:sp>
        <p:nvSpPr>
          <p:cNvPr id="7" name="Text 3"/>
          <p:cNvSpPr/>
          <p:nvPr/>
        </p:nvSpPr>
        <p:spPr>
          <a:xfrm>
            <a:off x="4348769" y="3484900"/>
            <a:ext cx="1828800" cy="1400175"/>
          </a:xfrm>
          <a:prstGeom prst="rect">
            <a:avLst/>
          </a:prstGeom>
          <a:noFill/>
          <a:ln/>
        </p:spPr>
        <p:txBody>
          <a:bodyPr wrap="square" lIns="0" tIns="0" rIns="0" bIns="0" rtlCol="0" anchor="t"/>
          <a:lstStyle/>
          <a:p>
            <a:pPr algn="l">
              <a:lnSpc>
                <a:spcPts val="1575"/>
              </a:lnSpc>
            </a:pPr>
            <a:r>
              <a:rPr lang="en-US" sz="700" b="0" i="1" spc="48" kern="0" dirty="0">
                <a:solidFill>
                  <a:srgbClr val="FFFFFF"/>
                </a:solidFill>
                <a:latin typeface="Manrope" pitchFamily="34" charset="0"/>
                <a:ea typeface="Manrope" pitchFamily="34" charset="-122"/>
                <a:cs typeface="Manrope" pitchFamily="34" charset="-120"/>
              </a:rPr>
              <a:t>new_diamonds.groupby(</a:t>
            </a:r>
            <a:endParaRPr lang="en-US" sz="1050" dirty="0"/>
          </a:p>
          <a:p>
            <a:pPr algn="l">
              <a:lnSpc>
                <a:spcPts val="1575"/>
              </a:lnSpc>
            </a:pPr>
            <a:r>
              <a:rPr lang="en-US" sz="700" b="0" i="1" spc="48" kern="0" dirty="0">
                <a:solidFill>
                  <a:srgbClr val="FFFFFF"/>
                </a:solidFill>
                <a:latin typeface="Manrope" pitchFamily="34" charset="0"/>
                <a:ea typeface="Manrope" pitchFamily="34" charset="-122"/>
                <a:cs typeface="Manrope" pitchFamily="34" charset="-120"/>
              </a:rPr>
              <a:t>'carat')[['carat']].count().</a:t>
            </a:r>
            <a:endParaRPr lang="en-US" sz="1050" dirty="0"/>
          </a:p>
          <a:p>
            <a:pPr algn="l">
              <a:lnSpc>
                <a:spcPts val="1575"/>
              </a:lnSpc>
            </a:pPr>
            <a:r>
              <a:rPr lang="en-US" sz="700" b="0" i="1" spc="48" kern="0" dirty="0">
                <a:solidFill>
                  <a:srgbClr val="FFFFFF"/>
                </a:solidFill>
                <a:latin typeface="Manrope" pitchFamily="34" charset="0"/>
                <a:ea typeface="Manrope" pitchFamily="34" charset="-122"/>
                <a:cs typeface="Manrope" pitchFamily="34" charset="-120"/>
              </a:rPr>
              <a:t>plot(kind='bar')</a:t>
            </a:r>
            <a:endParaRPr lang="en-US" sz="1050" dirty="0"/>
          </a:p>
          <a:p>
            <a:pPr algn="l">
              <a:lnSpc>
                <a:spcPts val="1575"/>
              </a:lnSpc>
            </a:pPr>
            <a:r>
              <a:rPr lang="en-US" sz="700" b="0" i="1" spc="48" kern="0" dirty="0">
                <a:solidFill>
                  <a:srgbClr val="FFFFFF"/>
                </a:solidFill>
                <a:latin typeface="Manrope" pitchFamily="34" charset="0"/>
                <a:ea typeface="Manrope" pitchFamily="34" charset="-122"/>
                <a:cs typeface="Manrope" pitchFamily="34" charset="-120"/>
              </a:rPr>
              <a:t>plt.title("Frequency of various Carats of Diamonds in the sample dataset taken.")</a:t>
            </a:r>
            <a:endParaRPr lang="en-US" sz="1050" dirty="0"/>
          </a:p>
          <a:p>
            <a:pPr algn="l">
              <a:lnSpc>
                <a:spcPts val="1575"/>
              </a:lnSpc>
            </a:pPr>
            <a:r>
              <a:rPr lang="en-US" sz="700" b="0" i="1" spc="48" kern="0" dirty="0">
                <a:solidFill>
                  <a:srgbClr val="FFFFFF"/>
                </a:solidFill>
                <a:latin typeface="Manrope" pitchFamily="34" charset="0"/>
                <a:ea typeface="Manrope" pitchFamily="34" charset="-122"/>
                <a:cs typeface="Manrope" pitchFamily="34" charset="-120"/>
              </a:rPr>
              <a:t>plt.show()</a:t>
            </a:r>
            <a:endParaRPr lang="en-US" sz="1050" dirty="0"/>
          </a:p>
        </p:txBody>
      </p:sp>
      <p:pic>
        <p:nvPicPr>
          <p:cNvPr id="8" name="Image 1" descr="https://pitch-assets-ccb95893-de3f-4266-973c-20049231b248.s3.eu-west-1.amazonaws.com/c930cafd-f0c4-4d9e-bdc2-80f98dde06fa?pitch-bytes=242363&amp;pitch-content-type=image%2Fpng">    </p:cNvPr>
          <p:cNvPicPr>
            <a:picLocks noChangeAspect="1"/>
          </p:cNvPicPr>
          <p:nvPr/>
        </p:nvPicPr>
        <p:blipFill>
          <a:blip r:embed="rId2"/>
          <a:srcRect l="22259" r="38561" t="30840" b="19693"/>
          <a:stretch/>
        </p:blipFill>
        <p:spPr>
          <a:xfrm>
            <a:off x="6058215" y="2714901"/>
            <a:ext cx="3053211" cy="2168388"/>
          </a:xfrm>
          <a:prstGeom prst="rect">
            <a:avLst/>
          </a:prstGeom>
        </p:spPr>
      </p:pic>
      <p:sp>
        <p:nvSpPr>
          <p:cNvPr id="9" name="Shape 4"/>
          <p:cNvSpPr/>
          <p:nvPr/>
        </p:nvSpPr>
        <p:spPr>
          <a:xfrm>
            <a:off x="5201539" y="4003495"/>
            <a:ext cx="853031" cy="0"/>
          </a:xfrm>
          <a:prstGeom prst="line">
            <a:avLst/>
          </a:prstGeom>
          <a:solidFill>
            <a:srgbClr val="FFFFFF"/>
          </a:solidFill>
          <a:ln w="21167">
            <a:solidFill>
              <a:srgbClr val="2D9F67"/>
            </a:solidFill>
            <a:prstDash val="solid"/>
            <a:headEnd type="none"/>
            <a:tailEnd type="triangle"/>
          </a:ln>
        </p:spPr>
      </p:sp>
      <p:pic>
        <p:nvPicPr>
          <p:cNvPr id="10"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9142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4b03239d-ecd4-4eb5-867c-4d62660abce2?pitch-bytes=98043&amp;pitch-content-type=image%2Fpng">    </p:cNvPr>
          <p:cNvPicPr>
            <a:picLocks noChangeAspect="1"/>
          </p:cNvPicPr>
          <p:nvPr/>
        </p:nvPicPr>
        <p:blipFill>
          <a:blip r:embed="rId1"/>
          <a:srcRect l="0" r="0" t="0" b="0"/>
          <a:stretch/>
        </p:blipFill>
        <p:spPr>
          <a:xfrm>
            <a:off x="1475" y="3412140"/>
            <a:ext cx="2105811" cy="1727388"/>
          </a:xfrm>
          <a:prstGeom prst="rect">
            <a:avLst/>
          </a:prstGeom>
        </p:spPr>
      </p:pic>
      <p:pic>
        <p:nvPicPr>
          <p:cNvPr id="4" name="Image 1" descr="https://pitch-assets-ccb95893-de3f-4266-973c-20049231b248.s3.eu-west-1.amazonaws.com/9f34ee87-6286-4ee9-ac57-8ea6ffb84f98?pitch-bytes=81977&amp;pitch-content-type=image%2Fpng">    </p:cNvPr>
          <p:cNvPicPr>
            <a:picLocks noChangeAspect="1"/>
          </p:cNvPicPr>
          <p:nvPr/>
        </p:nvPicPr>
        <p:blipFill>
          <a:blip r:embed="rId2"/>
          <a:srcRect l="0" r="0" t="214" b="214"/>
          <a:stretch/>
        </p:blipFill>
        <p:spPr>
          <a:xfrm>
            <a:off x="2218877" y="3412140"/>
            <a:ext cx="2092852" cy="1727388"/>
          </a:xfrm>
          <a:prstGeom prst="rect">
            <a:avLst/>
          </a:prstGeom>
        </p:spPr>
      </p:pic>
      <p:pic>
        <p:nvPicPr>
          <p:cNvPr id="5" name="Image 2" descr="https://pitch-assets-ccb95893-de3f-4266-973c-20049231b248.s3.eu-west-1.amazonaws.com/8bd56a68-b483-4b82-b4e8-317d9aa77dd8?pitch-bytes=105663&amp;pitch-content-type=image%2Fpng">    </p:cNvPr>
          <p:cNvPicPr>
            <a:picLocks noChangeAspect="1"/>
          </p:cNvPicPr>
          <p:nvPr/>
        </p:nvPicPr>
        <p:blipFill>
          <a:blip r:embed="rId3"/>
          <a:srcRect l="2293" r="2293" t="0" b="0"/>
          <a:stretch/>
        </p:blipFill>
        <p:spPr>
          <a:xfrm>
            <a:off x="6993884" y="3367419"/>
            <a:ext cx="2148348" cy="1772109"/>
          </a:xfrm>
          <a:prstGeom prst="rect">
            <a:avLst/>
          </a:prstGeom>
        </p:spPr>
      </p:pic>
      <p:pic>
        <p:nvPicPr>
          <p:cNvPr id="6" name="Image 3" descr="https://pitch-assets-ccb95893-de3f-4266-973c-20049231b248.s3.eu-west-1.amazonaws.com/14f78d4c-c944-4cd8-8df8-3ed17207796c?pitch-bytes=95346&amp;pitch-content-type=image%2Fpng">    </p:cNvPr>
          <p:cNvPicPr>
            <a:picLocks noChangeAspect="1"/>
          </p:cNvPicPr>
          <p:nvPr/>
        </p:nvPicPr>
        <p:blipFill>
          <a:blip r:embed="rId4"/>
          <a:srcRect l="0" r="0" t="0" b="0"/>
          <a:stretch/>
        </p:blipFill>
        <p:spPr>
          <a:xfrm>
            <a:off x="4437509" y="3412140"/>
            <a:ext cx="2468386" cy="1727337"/>
          </a:xfrm>
          <a:prstGeom prst="rect">
            <a:avLst/>
          </a:prstGeom>
        </p:spPr>
      </p:pic>
      <p:sp>
        <p:nvSpPr>
          <p:cNvPr id="7" name="Text 0"/>
          <p:cNvSpPr/>
          <p:nvPr/>
        </p:nvSpPr>
        <p:spPr>
          <a:xfrm>
            <a:off x="118787" y="-368"/>
            <a:ext cx="4572000" cy="2200275"/>
          </a:xfrm>
          <a:prstGeom prst="rect">
            <a:avLst/>
          </a:prstGeom>
          <a:noFill/>
          <a:ln/>
        </p:spPr>
        <p:txBody>
          <a:bodyPr wrap="square" lIns="0" tIns="0" rIns="0" bIns="0" rtlCol="0" anchor="t"/>
          <a:lstStyle/>
          <a:p>
            <a:pPr algn="l">
              <a:lnSpc>
                <a:spcPts val="1575"/>
              </a:lnSpc>
            </a:pPr>
            <a:r>
              <a:rPr lang="en-US" sz="1100" b="1" spc="48" kern="0" dirty="0">
                <a:solidFill>
                  <a:srgbClr val="FFFFFF"/>
                </a:solidFill>
                <a:latin typeface="Manrope" pitchFamily="34" charset="0"/>
                <a:ea typeface="Manrope" pitchFamily="34" charset="-122"/>
                <a:cs typeface="Manrope" pitchFamily="34" charset="-120"/>
              </a:rPr>
              <a:t>Code of Cut vs. Price wrt Mean &amp; Median</a:t>
            </a:r>
            <a:pPr algn="l">
              <a:lnSpc>
                <a:spcPts val="1575"/>
              </a:lnSpc>
            </a:pPr>
            <a:r>
              <a:rPr lang="en-US" sz="1100" b="0" spc="48" kern="0" dirty="0">
                <a:solidFill>
                  <a:srgbClr val="FFFFFF"/>
                </a:solidFill>
                <a:latin typeface="Manrope" pitchFamily="34" charset="0"/>
                <a:ea typeface="Manrope" pitchFamily="34" charset="-122"/>
                <a:cs typeface="Manrope" pitchFamily="34" charset="-120"/>
              </a:rPr>
              <a:t> </a:t>
            </a:r>
            <a:pPr algn="l">
              <a:lnSpc>
                <a:spcPts val="1575"/>
              </a:lnSpc>
            </a:pPr>
            <a:r>
              <a:rPr lang="en-US" sz="1100" b="1" spc="48" kern="0" dirty="0">
                <a:solidFill>
                  <a:srgbClr val="FFFFFF"/>
                </a:solidFill>
                <a:latin typeface="Manrope" pitchFamily="34" charset="0"/>
                <a:ea typeface="Manrope" pitchFamily="34" charset="-122"/>
                <a:cs typeface="Manrope" pitchFamily="34" charset="-120"/>
              </a:rPr>
              <a:t> :-</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diamonds.groupby('cut')[['price']].median().plot(kind="bar")</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plt.grid(linestyle="--")</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plt.ylabel("Price")</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plt.title("Cut VS Price (With respect to Median)")</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plt.show()</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diamonds.groupby('cut')[['price']].mean().plot(kind="bar")</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plt.grid(linestyle="--")</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plt.ylabel("Price")</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plt.title("Cut VS Price (With respect to Mean)")</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plt.show()</a:t>
            </a:r>
            <a:endParaRPr lang="en-US" sz="1050" dirty="0"/>
          </a:p>
        </p:txBody>
      </p:sp>
      <p:sp>
        <p:nvSpPr>
          <p:cNvPr id="8" name="Text 1"/>
          <p:cNvSpPr/>
          <p:nvPr/>
        </p:nvSpPr>
        <p:spPr>
          <a:xfrm>
            <a:off x="4438135" y="-368"/>
            <a:ext cx="5486400" cy="1000125"/>
          </a:xfrm>
          <a:prstGeom prst="rect">
            <a:avLst/>
          </a:prstGeom>
          <a:noFill/>
          <a:ln/>
        </p:spPr>
        <p:txBody>
          <a:bodyPr wrap="square" lIns="0" tIns="0" rIns="0" bIns="0" rtlCol="0" anchor="t"/>
          <a:lstStyle/>
          <a:p>
            <a:pPr algn="l">
              <a:lnSpc>
                <a:spcPts val="1575"/>
              </a:lnSpc>
            </a:pPr>
            <a:r>
              <a:rPr lang="en-US" sz="1100" b="1" spc="48" kern="0" dirty="0">
                <a:solidFill>
                  <a:srgbClr val="FFFFFF"/>
                </a:solidFill>
                <a:latin typeface="Manrope" pitchFamily="34" charset="0"/>
                <a:ea typeface="Manrope" pitchFamily="34" charset="-122"/>
                <a:cs typeface="Manrope" pitchFamily="34" charset="-120"/>
              </a:rPr>
              <a:t>Code of Price vs. Clarity graph :-</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new_diamonds.groupby("clarity")[["price"]].median().plot(kind="bar")</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plt.ylabel("price")</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plt.grid(linestyle='--')</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plt.show()</a:t>
            </a:r>
            <a:endParaRPr lang="en-US" sz="1050" dirty="0"/>
          </a:p>
        </p:txBody>
      </p:sp>
      <p:sp>
        <p:nvSpPr>
          <p:cNvPr id="9" name="Text 2"/>
          <p:cNvSpPr/>
          <p:nvPr/>
        </p:nvSpPr>
        <p:spPr>
          <a:xfrm>
            <a:off x="118787" y="2303285"/>
            <a:ext cx="7315200" cy="1000125"/>
          </a:xfrm>
          <a:prstGeom prst="rect">
            <a:avLst/>
          </a:prstGeom>
          <a:noFill/>
          <a:ln/>
        </p:spPr>
        <p:txBody>
          <a:bodyPr wrap="square" lIns="0" tIns="0" rIns="0" bIns="0" rtlCol="0" anchor="t"/>
          <a:lstStyle/>
          <a:p>
            <a:pPr algn="l">
              <a:lnSpc>
                <a:spcPts val="1575"/>
              </a:lnSpc>
            </a:pPr>
            <a:r>
              <a:rPr lang="en-US" sz="1100" b="1" spc="48" kern="0" dirty="0">
                <a:solidFill>
                  <a:srgbClr val="FFFFFF"/>
                </a:solidFill>
                <a:latin typeface="Manrope" pitchFamily="34" charset="0"/>
                <a:ea typeface="Manrope" pitchFamily="34" charset="-122"/>
                <a:cs typeface="Manrope" pitchFamily="34" charset="-120"/>
              </a:rPr>
              <a:t>Code of Price vs. Color graph :-</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new_diamonds.groupby("color")[["price"]].median().plot(kind="bar")</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plt.ylabel("price")</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plt.grid(linestyle='--')</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plt.show()</a:t>
            </a:r>
            <a:endParaRPr lang="en-US" sz="1050" dirty="0"/>
          </a:p>
        </p:txBody>
      </p:sp>
      <p:sp>
        <p:nvSpPr>
          <p:cNvPr id="10" name="Text 3"/>
          <p:cNvSpPr/>
          <p:nvPr/>
        </p:nvSpPr>
        <p:spPr>
          <a:xfrm>
            <a:off x="5885089" y="846401"/>
            <a:ext cx="2368378" cy="2269083"/>
          </a:xfrm>
          <a:prstGeom prst="ellipse">
            <a:avLst/>
          </a:prstGeom>
          <a:solidFill>
            <a:srgbClr val="000000">
              <a:alpha val="0"/>
            </a:srgbClr>
          </a:solidFill>
          <a:ln w="21167">
            <a:solidFill>
              <a:srgbClr val="FFFFFF"/>
            </a:solidFill>
          </a:ln>
        </p:spPr>
        <p:txBody>
          <a:bodyPr wrap="square" lIns="131577" tIns="267878" rIns="131577" bIns="267878" rtlCol="0" anchor="ctr"/>
          <a:lstStyle/>
          <a:p>
            <a:pPr algn="ctr">
              <a:lnSpc>
                <a:spcPts val="1575"/>
              </a:lnSpc>
            </a:pPr>
            <a:endParaRPr lang="en-US" sz="1050" dirty="0"/>
          </a:p>
        </p:txBody>
      </p:sp>
      <p:sp>
        <p:nvSpPr>
          <p:cNvPr id="11" name="Text 4"/>
          <p:cNvSpPr/>
          <p:nvPr/>
        </p:nvSpPr>
        <p:spPr>
          <a:xfrm>
            <a:off x="5629680" y="2064976"/>
            <a:ext cx="914400" cy="600075"/>
          </a:xfrm>
          <a:prstGeom prst="rect">
            <a:avLst/>
          </a:prstGeom>
          <a:noFill/>
          <a:ln/>
        </p:spPr>
        <p:txBody>
          <a:bodyPr wrap="none" lIns="0" tIns="0" rIns="0" bIns="0" rtlCol="0" anchor="t">
            <a:spAutoFit/>
          </a:bodyPr>
          <a:lstStyle/>
          <a:p>
            <a:pPr algn="l">
              <a:lnSpc>
                <a:spcPts val="1575"/>
              </a:lnSpc>
            </a:pPr>
            <a:endParaRPr lang="en-US" sz="1050" dirty="0"/>
          </a:p>
          <a:p>
            <a:pPr algn="l">
              <a:lnSpc>
                <a:spcPts val="1575"/>
              </a:lnSpc>
            </a:pPr>
            <a:endParaRPr lang="en-US" sz="1050" dirty="0"/>
          </a:p>
          <a:p>
            <a:pPr algn="l">
              <a:lnSpc>
                <a:spcPts val="1575"/>
              </a:lnSpc>
            </a:pPr>
            <a:endParaRPr lang="en-US" sz="1050" dirty="0"/>
          </a:p>
        </p:txBody>
      </p:sp>
      <p:sp>
        <p:nvSpPr>
          <p:cNvPr id="12" name="Text 5"/>
          <p:cNvSpPr/>
          <p:nvPr/>
        </p:nvSpPr>
        <p:spPr>
          <a:xfrm>
            <a:off x="5977213" y="1320261"/>
            <a:ext cx="3657600" cy="1600200"/>
          </a:xfrm>
          <a:prstGeom prst="rect">
            <a:avLst/>
          </a:prstGeom>
          <a:noFill/>
          <a:ln/>
        </p:spPr>
        <p:txBody>
          <a:bodyPr wrap="square" lIns="0" tIns="0" rIns="0" bIns="0" rtlCol="0" anchor="t"/>
          <a:lstStyle/>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Below are few bar-graphs </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given </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for the comparative study of </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diamond price analysis. We </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analyse the dataset &amp; code  </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accordingly to summarize the </a:t>
            </a:r>
            <a:endParaRPr lang="en-US" sz="1050" dirty="0"/>
          </a:p>
          <a:p>
            <a:pPr algn="l">
              <a:lnSpc>
                <a:spcPts val="1575"/>
              </a:lnSpc>
            </a:pPr>
            <a:r>
              <a:rPr lang="en-US" sz="1100" b="0" spc="48" kern="0" dirty="0">
                <a:solidFill>
                  <a:srgbClr val="FFFFFF"/>
                </a:solidFill>
                <a:latin typeface="Manrope" pitchFamily="34" charset="0"/>
                <a:ea typeface="Manrope" pitchFamily="34" charset="-122"/>
                <a:cs typeface="Manrope" pitchFamily="34" charset="-120"/>
              </a:rPr>
              <a:t>                          stats.</a:t>
            </a:r>
            <a:endParaRPr lang="en-US" sz="1050" dirty="0"/>
          </a:p>
          <a:p>
            <a:pPr algn="l">
              <a:lnSpc>
                <a:spcPts val="1575"/>
              </a:lnSpc>
            </a:pPr>
            <a:endParaRPr lang="en-US" sz="1050" dirty="0"/>
          </a:p>
        </p:txBody>
      </p:sp>
      <p:pic>
        <p:nvPicPr>
          <p:cNvPr id="13" name="Image 4"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6758" y="2366607"/>
            <a:ext cx="8229600" cy="411460"/>
          </a:xfrm>
          <a:prstGeom prst="rect">
            <a:avLst/>
          </a:prstGeom>
          <a:noFill/>
          <a:ln/>
        </p:spPr>
        <p:txBody>
          <a:bodyPr wrap="square" lIns="0" tIns="0" rIns="0" bIns="0" rtlCol="0" anchor="ctr"/>
          <a:lstStyle/>
          <a:p>
            <a:pPr algn="ctr">
              <a:lnSpc>
                <a:spcPts val="3240"/>
              </a:lnSpc>
            </a:pPr>
            <a:r>
              <a:rPr lang="en-US" sz="3600" b="0" spc="-60" kern="0" dirty="0">
                <a:solidFill>
                  <a:srgbClr val="FFFFFF"/>
                </a:solidFill>
                <a:latin typeface="Manrope" pitchFamily="34" charset="0"/>
                <a:ea typeface="Manrope" pitchFamily="34" charset="-122"/>
                <a:cs typeface="Manrope" pitchFamily="34" charset="-120"/>
              </a:rPr>
              <a:t>Feature Engineering</a:t>
            </a:r>
            <a:endParaRPr lang="en-US" sz="3600" dirty="0"/>
          </a:p>
        </p:txBody>
      </p:sp>
      <p:pic>
        <p:nvPicPr>
          <p:cNvPr id="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9142F"/>
        </a:solidFill>
      </p:bgPr>
    </p:bg>
    <p:spTree>
      <p:nvGrpSpPr>
        <p:cNvPr id="1" name=""/>
        <p:cNvGrpSpPr/>
        <p:nvPr/>
      </p:nvGrpSpPr>
      <p:grpSpPr>
        <a:xfrm>
          <a:off x="0" y="0"/>
          <a:ext cx="0" cy="0"/>
          <a:chOff x="0" y="0"/>
          <a:chExt cx="0" cy="0"/>
        </a:xfrm>
      </p:grpSpPr>
      <p:sp>
        <p:nvSpPr>
          <p:cNvPr id="3" name="Text 0"/>
          <p:cNvSpPr/>
          <p:nvPr/>
        </p:nvSpPr>
        <p:spPr>
          <a:xfrm>
            <a:off x="477831" y="476250"/>
            <a:ext cx="4572000" cy="285750"/>
          </a:xfrm>
          <a:prstGeom prst="rect">
            <a:avLst/>
          </a:prstGeom>
          <a:noFill/>
          <a:ln/>
        </p:spPr>
        <p:txBody>
          <a:bodyPr wrap="square" lIns="0" tIns="0" rIns="0" bIns="0" rtlCol="0" anchor="t"/>
          <a:lstStyle/>
          <a:p>
            <a:pPr algn="l">
              <a:lnSpc>
                <a:spcPts val="2250"/>
              </a:lnSpc>
            </a:pPr>
            <a:r>
              <a:rPr lang="en-US" sz="1800" b="1" dirty="0">
                <a:solidFill>
                  <a:srgbClr val="FFFFFF"/>
                </a:solidFill>
                <a:latin typeface="Manrope" pitchFamily="34" charset="0"/>
                <a:ea typeface="Manrope" pitchFamily="34" charset="-122"/>
                <a:cs typeface="Manrope" pitchFamily="34" charset="-120"/>
              </a:rPr>
              <a:t>Sampling of Dataset</a:t>
            </a:r>
            <a:endParaRPr lang="en-US" sz="1800" dirty="0"/>
          </a:p>
        </p:txBody>
      </p:sp>
      <p:sp>
        <p:nvSpPr>
          <p:cNvPr id="4" name="Text 1"/>
          <p:cNvSpPr/>
          <p:nvPr/>
        </p:nvSpPr>
        <p:spPr>
          <a:xfrm>
            <a:off x="354095" y="854153"/>
            <a:ext cx="4572000" cy="1666875"/>
          </a:xfrm>
          <a:prstGeom prst="rect">
            <a:avLst/>
          </a:prstGeom>
          <a:noFill/>
          <a:ln/>
        </p:spPr>
        <p:txBody>
          <a:bodyPr wrap="square" lIns="0" tIns="0" rIns="0" bIns="0" rtlCol="0" anchor="t"/>
          <a:lstStyle/>
          <a:p>
            <a:pPr algn="l">
              <a:lnSpc>
                <a:spcPts val="1313"/>
              </a:lnSpc>
            </a:pPr>
            <a:r>
              <a:rPr lang="en-US" sz="1100" b="0" spc="12" kern="0" dirty="0">
                <a:solidFill>
                  <a:srgbClr val="FFFFFF"/>
                </a:solidFill>
                <a:latin typeface="Manrope" pitchFamily="34" charset="0"/>
                <a:ea typeface="Manrope" pitchFamily="34" charset="-122"/>
                <a:cs typeface="Manrope" pitchFamily="34" charset="-120"/>
              </a:rPr>
              <a:t>The original dataset of Diamonds consists of 53,940 tuples or rows along with 10 columns, resulting in a (53,940x10) sized data frame. Since data analysis of such cluttered data becomes quite difficult, a few samples, i.e., 25% of the dataset are taken to form a new dataset named 'new_diamonds' of size (13485x10). </a:t>
            </a:r>
            <a:endParaRPr lang="en-US" sz="1050" dirty="0"/>
          </a:p>
          <a:p>
            <a:pPr algn="l">
              <a:lnSpc>
                <a:spcPts val="1313"/>
              </a:lnSpc>
            </a:pPr>
            <a:endParaRPr lang="en-US" sz="1050" dirty="0"/>
          </a:p>
          <a:p>
            <a:pPr algn="l">
              <a:lnSpc>
                <a:spcPts val="1313"/>
              </a:lnSpc>
            </a:pPr>
            <a:r>
              <a:rPr lang="en-US" sz="1100" b="0" spc="12" kern="0" dirty="0">
                <a:solidFill>
                  <a:srgbClr val="FFFFFF"/>
                </a:solidFill>
                <a:latin typeface="Manrope" pitchFamily="34" charset="0"/>
                <a:ea typeface="Manrope" pitchFamily="34" charset="-122"/>
                <a:cs typeface="Manrope" pitchFamily="34" charset="-120"/>
              </a:rPr>
              <a:t>Various data visualisation operations are performed on this new dataset considering that the new sampled dataset replicates almost the same features and distributions that the original dataset demonstrates.</a:t>
            </a:r>
            <a:endParaRPr lang="en-US" sz="1050" dirty="0"/>
          </a:p>
        </p:txBody>
      </p:sp>
      <p:pic>
        <p:nvPicPr>
          <p:cNvPr id="5" name="Image 0" descr="https://pitch-assets-ccb95893-de3f-4266-973c-20049231b248.s3.eu-west-1.amazonaws.com/5e557554-7386-4d85-b164-e980aa6f74b8?pitch-bytes=479245&amp;pitch-content-type=image%2Fpng">    </p:cNvPr>
          <p:cNvPicPr>
            <a:picLocks noChangeAspect="1"/>
          </p:cNvPicPr>
          <p:nvPr/>
        </p:nvPicPr>
        <p:blipFill>
          <a:blip r:embed="rId1"/>
          <a:srcRect l="26075" r="34040" t="20574" b="24081"/>
          <a:stretch/>
        </p:blipFill>
        <p:spPr>
          <a:xfrm>
            <a:off x="4648822" y="890903"/>
            <a:ext cx="2033200" cy="1586985"/>
          </a:xfrm>
          <a:prstGeom prst="rect">
            <a:avLst/>
          </a:prstGeom>
        </p:spPr>
      </p:pic>
      <p:sp>
        <p:nvSpPr>
          <p:cNvPr id="6" name="Text 2"/>
          <p:cNvSpPr/>
          <p:nvPr/>
        </p:nvSpPr>
        <p:spPr>
          <a:xfrm>
            <a:off x="6681737" y="1448642"/>
            <a:ext cx="914400" cy="285750"/>
          </a:xfrm>
          <a:prstGeom prst="rect">
            <a:avLst/>
          </a:prstGeom>
          <a:noFill/>
          <a:ln/>
        </p:spPr>
        <p:txBody>
          <a:bodyPr wrap="none" lIns="0" tIns="0" rIns="0" bIns="0" rtlCol="0" anchor="t">
            <a:spAutoFit/>
          </a:bodyPr>
          <a:lstStyle/>
          <a:p>
            <a:pPr algn="l">
              <a:lnSpc>
                <a:spcPts val="2250"/>
              </a:lnSpc>
            </a:pPr>
            <a:r>
              <a:rPr lang="en-US" sz="1800" b="1" dirty="0">
                <a:solidFill>
                  <a:srgbClr val="FFFFFF"/>
                </a:solidFill>
                <a:latin typeface="Manrope" pitchFamily="34" charset="0"/>
                <a:ea typeface="Manrope" pitchFamily="34" charset="-122"/>
                <a:cs typeface="Manrope" pitchFamily="34" charset="-120"/>
              </a:rPr>
              <a:t>→</a:t>
            </a:r>
            <a:endParaRPr lang="en-US" sz="1800" dirty="0"/>
          </a:p>
        </p:txBody>
      </p:sp>
      <p:pic>
        <p:nvPicPr>
          <p:cNvPr id="7" name="Image 1" descr="https://pitch-assets-ccb95893-de3f-4266-973c-20049231b248.s3.eu-west-1.amazonaws.com/56e11feb-b1a6-4916-9cdc-b495b6ed9522?pitch-bytes=489517&amp;pitch-content-type=image%2Fpng">    </p:cNvPr>
          <p:cNvPicPr>
            <a:picLocks noChangeAspect="1"/>
          </p:cNvPicPr>
          <p:nvPr/>
        </p:nvPicPr>
        <p:blipFill>
          <a:blip r:embed="rId2"/>
          <a:srcRect l="25976" r="32436" t="24922" b="19791"/>
          <a:stretch/>
        </p:blipFill>
        <p:spPr>
          <a:xfrm>
            <a:off x="6908902" y="902669"/>
            <a:ext cx="2109789" cy="1577640"/>
          </a:xfrm>
          <a:prstGeom prst="rect">
            <a:avLst/>
          </a:prstGeom>
        </p:spPr>
      </p:pic>
      <p:sp>
        <p:nvSpPr>
          <p:cNvPr id="8" name="Text 3"/>
          <p:cNvSpPr/>
          <p:nvPr/>
        </p:nvSpPr>
        <p:spPr>
          <a:xfrm>
            <a:off x="4696259" y="3077379"/>
            <a:ext cx="4572000" cy="285750"/>
          </a:xfrm>
          <a:prstGeom prst="rect">
            <a:avLst/>
          </a:prstGeom>
          <a:noFill/>
          <a:ln/>
        </p:spPr>
        <p:txBody>
          <a:bodyPr wrap="square" lIns="0" tIns="0" rIns="0" bIns="0" rtlCol="0" anchor="t"/>
          <a:lstStyle/>
          <a:p>
            <a:pPr algn="l">
              <a:lnSpc>
                <a:spcPts val="2250"/>
              </a:lnSpc>
            </a:pPr>
            <a:r>
              <a:rPr lang="en-US" sz="1800" b="1" dirty="0">
                <a:solidFill>
                  <a:srgbClr val="FFFFFF"/>
                </a:solidFill>
                <a:latin typeface="Manrope" pitchFamily="34" charset="0"/>
                <a:ea typeface="Manrope" pitchFamily="34" charset="-122"/>
                <a:cs typeface="Manrope" pitchFamily="34" charset="-120"/>
              </a:rPr>
              <a:t>Rearrangement of Dataset</a:t>
            </a:r>
            <a:endParaRPr lang="en-US" sz="1800" dirty="0"/>
          </a:p>
        </p:txBody>
      </p:sp>
      <p:sp>
        <p:nvSpPr>
          <p:cNvPr id="9" name="Text 4"/>
          <p:cNvSpPr/>
          <p:nvPr/>
        </p:nvSpPr>
        <p:spPr>
          <a:xfrm>
            <a:off x="4572523" y="3504144"/>
            <a:ext cx="4572000" cy="1166813"/>
          </a:xfrm>
          <a:prstGeom prst="rect">
            <a:avLst/>
          </a:prstGeom>
          <a:noFill/>
          <a:ln/>
        </p:spPr>
        <p:txBody>
          <a:bodyPr wrap="square" lIns="0" tIns="0" rIns="0" bIns="0" rtlCol="0" anchor="t"/>
          <a:lstStyle/>
          <a:p>
            <a:pPr algn="l">
              <a:lnSpc>
                <a:spcPts val="1313"/>
              </a:lnSpc>
            </a:pPr>
            <a:r>
              <a:rPr lang="en-US" sz="1100" b="0" spc="12" kern="0" dirty="0">
                <a:solidFill>
                  <a:srgbClr val="FFFFFF"/>
                </a:solidFill>
                <a:latin typeface="Manrope" pitchFamily="34" charset="0"/>
                <a:ea typeface="Manrope" pitchFamily="34" charset="-122"/>
                <a:cs typeface="Manrope" pitchFamily="34" charset="-120"/>
              </a:rPr>
              <a:t>The dataset, both sampled and the original one, consists of schema of the order in such a way that it is difficult to extract independent features/attributes from dependent feature/attribute. Hence, to solve this problem, some inbuild pandas functions have been used.</a:t>
            </a:r>
            <a:endParaRPr lang="en-US" sz="1050" dirty="0"/>
          </a:p>
          <a:p>
            <a:pPr algn="l">
              <a:lnSpc>
                <a:spcPts val="1313"/>
              </a:lnSpc>
            </a:pPr>
            <a:endParaRPr lang="en-US" sz="1050" dirty="0"/>
          </a:p>
          <a:p>
            <a:pPr algn="l">
              <a:lnSpc>
                <a:spcPts val="1313"/>
              </a:lnSpc>
            </a:pPr>
            <a:r>
              <a:rPr lang="en-US" sz="1100" b="0" spc="12" kern="0" dirty="0">
                <a:solidFill>
                  <a:srgbClr val="FFFFFF"/>
                </a:solidFill>
                <a:latin typeface="Manrope" pitchFamily="34" charset="0"/>
                <a:ea typeface="Manrope" pitchFamily="34" charset="-122"/>
                <a:cs typeface="Manrope" pitchFamily="34" charset="-120"/>
              </a:rPr>
              <a:t>Dataframe has been sliced into independent and dependent variable/s after the rearrangement performed.</a:t>
            </a:r>
            <a:endParaRPr lang="en-US" sz="1050" dirty="0"/>
          </a:p>
        </p:txBody>
      </p:sp>
      <p:pic>
        <p:nvPicPr>
          <p:cNvPr id="10" name="Image 2" descr="https://pitch-assets-ccb95893-de3f-4266-973c-20049231b248.s3.eu-west-1.amazonaws.com/c1a83225-3b57-47ba-93b1-acdd13c21749?pitch-bytes=235536&amp;pitch-content-type=image%2Fpng">    </p:cNvPr>
          <p:cNvPicPr>
            <a:picLocks noChangeAspect="1"/>
          </p:cNvPicPr>
          <p:nvPr/>
        </p:nvPicPr>
        <p:blipFill>
          <a:blip r:embed="rId3"/>
          <a:srcRect l="24827" r="45230" t="27928" b="65164"/>
          <a:stretch/>
        </p:blipFill>
        <p:spPr>
          <a:xfrm>
            <a:off x="959733" y="2620612"/>
            <a:ext cx="2772281" cy="359764"/>
          </a:xfrm>
          <a:prstGeom prst="rect">
            <a:avLst/>
          </a:prstGeom>
        </p:spPr>
      </p:pic>
      <p:pic>
        <p:nvPicPr>
          <p:cNvPr id="11" name="Image 3" descr="https://pitch-assets-ccb95893-de3f-4266-973c-20049231b248.s3.eu-west-1.amazonaws.com/a331b3e2-b4b7-4246-873b-719bc5f883b4?pitch-bytes=271429&amp;pitch-content-type=image%2Fpng">    </p:cNvPr>
          <p:cNvPicPr>
            <a:picLocks noChangeAspect="1"/>
          </p:cNvPicPr>
          <p:nvPr/>
        </p:nvPicPr>
        <p:blipFill>
          <a:blip r:embed="rId4"/>
          <a:srcRect l="26686" r="39149" t="25806" b="67512"/>
          <a:stretch/>
        </p:blipFill>
        <p:spPr>
          <a:xfrm>
            <a:off x="902727" y="2984505"/>
            <a:ext cx="2885872" cy="317481"/>
          </a:xfrm>
          <a:prstGeom prst="rect">
            <a:avLst/>
          </a:prstGeom>
        </p:spPr>
      </p:pic>
      <p:pic>
        <p:nvPicPr>
          <p:cNvPr id="12" name="Image 4" descr="https://pitch-assets-ccb95893-de3f-4266-973c-20049231b248.s3.eu-west-1.amazonaws.com/5e22ca68-c735-435c-8ba7-20ac21b034f8?pitch-bytes=297704&amp;pitch-content-type=image%2Fpng">    </p:cNvPr>
          <p:cNvPicPr>
            <a:picLocks noChangeAspect="1"/>
          </p:cNvPicPr>
          <p:nvPr/>
        </p:nvPicPr>
        <p:blipFill>
          <a:blip r:embed="rId5"/>
          <a:srcRect l="21949" r="22488" t="17236" b="28966"/>
          <a:stretch/>
        </p:blipFill>
        <p:spPr>
          <a:xfrm>
            <a:off x="845722" y="3308696"/>
            <a:ext cx="3002902" cy="1635462"/>
          </a:xfrm>
          <a:prstGeom prst="rect">
            <a:avLst/>
          </a:prstGeom>
        </p:spPr>
      </p:pic>
      <p:pic>
        <p:nvPicPr>
          <p:cNvPr id="13" name="Image 5" descr="https://pitch-assets-ccb95893-de3f-4266-973c-20049231b248.s3.eu-west-1.amazonaws.com/try-pitch-pdf-export-logo.svg">
            <a:hlinkClick r:id="rId8" tooltip=""/>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a:off x="136595" y="4803153"/>
            <a:ext cx="515221" cy="2273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Diamonds Price Analysis and Prediction</dc:title>
  <dc:subject>PptxGenJS Presentation</dc:subject>
  <dc:creator>Pitch Software GmbH</dc:creator>
  <cp:lastModifiedBy>Pitch Software GmbH</cp:lastModifiedBy>
  <cp:revision>1</cp:revision>
  <dcterms:created xsi:type="dcterms:W3CDTF">2024-04-02T19:12:11Z</dcterms:created>
  <dcterms:modified xsi:type="dcterms:W3CDTF">2024-04-02T19:12:11Z</dcterms:modified>
</cp:coreProperties>
</file>